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66" r:id="rId5"/>
    <p:sldId id="267" r:id="rId6"/>
    <p:sldId id="265" r:id="rId7"/>
    <p:sldId id="269" r:id="rId8"/>
    <p:sldId id="259" r:id="rId9"/>
    <p:sldId id="270" r:id="rId10"/>
    <p:sldId id="273" r:id="rId11"/>
    <p:sldId id="274" r:id="rId12"/>
    <p:sldId id="277" r:id="rId13"/>
    <p:sldId id="260" r:id="rId14"/>
    <p:sldId id="263" r:id="rId15"/>
    <p:sldId id="264" r:id="rId16"/>
    <p:sldId id="275" r:id="rId17"/>
    <p:sldId id="288" r:id="rId18"/>
    <p:sldId id="281" r:id="rId19"/>
    <p:sldId id="284" r:id="rId20"/>
    <p:sldId id="287" r:id="rId21"/>
    <p:sldId id="282" r:id="rId22"/>
    <p:sldId id="276" r:id="rId23"/>
    <p:sldId id="289" r:id="rId24"/>
    <p:sldId id="291" r:id="rId25"/>
    <p:sldId id="292" r:id="rId26"/>
    <p:sldId id="293" r:id="rId27"/>
    <p:sldId id="294" r:id="rId28"/>
    <p:sldId id="295" r:id="rId29"/>
    <p:sldId id="303" r:id="rId30"/>
    <p:sldId id="296" r:id="rId31"/>
    <p:sldId id="297" r:id="rId32"/>
    <p:sldId id="298" r:id="rId33"/>
    <p:sldId id="299"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6"/>
    <p:restoredTop sz="88503"/>
  </p:normalViewPr>
  <p:slideViewPr>
    <p:cSldViewPr snapToGrid="0" snapToObjects="1">
      <p:cViewPr varScale="1">
        <p:scale>
          <a:sx n="112" d="100"/>
          <a:sy n="112" d="100"/>
        </p:scale>
        <p:origin x="4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8BE64-E5E9-9941-906E-B8EA35793E1E}"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00146-587E-EC46-A2C5-B4FF666ED56F}" type="slidenum">
              <a:rPr lang="en-US" smtClean="0"/>
              <a:t>‹#›</a:t>
            </a:fld>
            <a:endParaRPr lang="en-US"/>
          </a:p>
        </p:txBody>
      </p:sp>
    </p:spTree>
    <p:extLst>
      <p:ext uri="{BB962C8B-B14F-4D97-AF65-F5344CB8AC3E}">
        <p14:creationId xmlns:p14="http://schemas.microsoft.com/office/powerpoint/2010/main" val="320965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recap of the history of the station, and then the story of how I came to write the book.</a:t>
            </a:r>
          </a:p>
        </p:txBody>
      </p:sp>
      <p:sp>
        <p:nvSpPr>
          <p:cNvPr id="4" name="Slide Number Placeholder 3"/>
          <p:cNvSpPr>
            <a:spLocks noGrp="1"/>
          </p:cNvSpPr>
          <p:nvPr>
            <p:ph type="sldNum" sz="quarter" idx="5"/>
          </p:nvPr>
        </p:nvSpPr>
        <p:spPr/>
        <p:txBody>
          <a:bodyPr/>
          <a:lstStyle/>
          <a:p>
            <a:fld id="{7A500146-587E-EC46-A2C5-B4FF666ED56F}" type="slidenum">
              <a:rPr lang="en-US" smtClean="0"/>
              <a:t>2</a:t>
            </a:fld>
            <a:endParaRPr lang="en-US"/>
          </a:p>
        </p:txBody>
      </p:sp>
    </p:spTree>
    <p:extLst>
      <p:ext uri="{BB962C8B-B14F-4D97-AF65-F5344CB8AC3E}">
        <p14:creationId xmlns:p14="http://schemas.microsoft.com/office/powerpoint/2010/main" val="34659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Black teen kitchen worker: a side idea that found its way into  the heart of the novel.</a:t>
            </a:r>
          </a:p>
        </p:txBody>
      </p:sp>
      <p:sp>
        <p:nvSpPr>
          <p:cNvPr id="4" name="Slide Number Placeholder 3"/>
          <p:cNvSpPr>
            <a:spLocks noGrp="1"/>
          </p:cNvSpPr>
          <p:nvPr>
            <p:ph type="sldNum" sz="quarter" idx="5"/>
          </p:nvPr>
        </p:nvSpPr>
        <p:spPr/>
        <p:txBody>
          <a:bodyPr/>
          <a:lstStyle/>
          <a:p>
            <a:fld id="{7A500146-587E-EC46-A2C5-B4FF666ED56F}" type="slidenum">
              <a:rPr lang="en-US" smtClean="0"/>
              <a:t>11</a:t>
            </a:fld>
            <a:endParaRPr lang="en-US"/>
          </a:p>
        </p:txBody>
      </p:sp>
    </p:spTree>
    <p:extLst>
      <p:ext uri="{BB962C8B-B14F-4D97-AF65-F5344CB8AC3E}">
        <p14:creationId xmlns:p14="http://schemas.microsoft.com/office/powerpoint/2010/main" val="56639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00146-587E-EC46-A2C5-B4FF666ED56F}" type="slidenum">
              <a:rPr lang="en-US" smtClean="0"/>
              <a:t>12</a:t>
            </a:fld>
            <a:endParaRPr lang="en-US"/>
          </a:p>
        </p:txBody>
      </p:sp>
    </p:spTree>
    <p:extLst>
      <p:ext uri="{BB962C8B-B14F-4D97-AF65-F5344CB8AC3E}">
        <p14:creationId xmlns:p14="http://schemas.microsoft.com/office/powerpoint/2010/main" val="53882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extensive revision process the book underwent.</a:t>
            </a:r>
          </a:p>
        </p:txBody>
      </p:sp>
      <p:sp>
        <p:nvSpPr>
          <p:cNvPr id="4" name="Slide Number Placeholder 3"/>
          <p:cNvSpPr>
            <a:spLocks noGrp="1"/>
          </p:cNvSpPr>
          <p:nvPr>
            <p:ph type="sldNum" sz="quarter" idx="5"/>
          </p:nvPr>
        </p:nvSpPr>
        <p:spPr/>
        <p:txBody>
          <a:bodyPr/>
          <a:lstStyle/>
          <a:p>
            <a:fld id="{7A500146-587E-EC46-A2C5-B4FF666ED56F}" type="slidenum">
              <a:rPr lang="en-US" smtClean="0"/>
              <a:t>13</a:t>
            </a:fld>
            <a:endParaRPr lang="en-US"/>
          </a:p>
        </p:txBody>
      </p:sp>
    </p:spTree>
    <p:extLst>
      <p:ext uri="{BB962C8B-B14F-4D97-AF65-F5344CB8AC3E}">
        <p14:creationId xmlns:p14="http://schemas.microsoft.com/office/powerpoint/2010/main" val="251437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member of my critique group forced me to go beyond having my protag call the whites “white ghosts”.</a:t>
            </a:r>
          </a:p>
        </p:txBody>
      </p:sp>
      <p:sp>
        <p:nvSpPr>
          <p:cNvPr id="4" name="Slide Number Placeholder 3"/>
          <p:cNvSpPr>
            <a:spLocks noGrp="1"/>
          </p:cNvSpPr>
          <p:nvPr>
            <p:ph type="sldNum" sz="quarter" idx="5"/>
          </p:nvPr>
        </p:nvSpPr>
        <p:spPr/>
        <p:txBody>
          <a:bodyPr/>
          <a:lstStyle/>
          <a:p>
            <a:fld id="{7A500146-587E-EC46-A2C5-B4FF666ED56F}" type="slidenum">
              <a:rPr lang="en-US" smtClean="0"/>
              <a:t>14</a:t>
            </a:fld>
            <a:endParaRPr lang="en-US"/>
          </a:p>
        </p:txBody>
      </p:sp>
    </p:spTree>
    <p:extLst>
      <p:ext uri="{BB962C8B-B14F-4D97-AF65-F5344CB8AC3E}">
        <p14:creationId xmlns:p14="http://schemas.microsoft.com/office/powerpoint/2010/main" val="62273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agent pushed me to add more about my protag’s family background, and that led me to putting my late sister into the story.</a:t>
            </a:r>
          </a:p>
        </p:txBody>
      </p:sp>
      <p:sp>
        <p:nvSpPr>
          <p:cNvPr id="4" name="Slide Number Placeholder 3"/>
          <p:cNvSpPr>
            <a:spLocks noGrp="1"/>
          </p:cNvSpPr>
          <p:nvPr>
            <p:ph type="sldNum" sz="quarter" idx="5"/>
          </p:nvPr>
        </p:nvSpPr>
        <p:spPr/>
        <p:txBody>
          <a:bodyPr/>
          <a:lstStyle/>
          <a:p>
            <a:fld id="{7A500146-587E-EC46-A2C5-B4FF666ED56F}" type="slidenum">
              <a:rPr lang="en-US" smtClean="0"/>
              <a:t>15</a:t>
            </a:fld>
            <a:endParaRPr lang="en-US"/>
          </a:p>
        </p:txBody>
      </p:sp>
    </p:spTree>
    <p:extLst>
      <p:ext uri="{BB962C8B-B14F-4D97-AF65-F5344CB8AC3E}">
        <p14:creationId xmlns:p14="http://schemas.microsoft.com/office/powerpoint/2010/main" val="160902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extensive revision process with a team of Simon &amp; Schuster editors.</a:t>
            </a:r>
          </a:p>
        </p:txBody>
      </p:sp>
      <p:sp>
        <p:nvSpPr>
          <p:cNvPr id="4" name="Slide Number Placeholder 3"/>
          <p:cNvSpPr>
            <a:spLocks noGrp="1"/>
          </p:cNvSpPr>
          <p:nvPr>
            <p:ph type="sldNum" sz="quarter" idx="5"/>
          </p:nvPr>
        </p:nvSpPr>
        <p:spPr/>
        <p:txBody>
          <a:bodyPr/>
          <a:lstStyle/>
          <a:p>
            <a:fld id="{7A500146-587E-EC46-A2C5-B4FF666ED56F}" type="slidenum">
              <a:rPr lang="en-US" smtClean="0"/>
              <a:t>16</a:t>
            </a:fld>
            <a:endParaRPr lang="en-US"/>
          </a:p>
        </p:txBody>
      </p:sp>
    </p:spTree>
    <p:extLst>
      <p:ext uri="{BB962C8B-B14F-4D97-AF65-F5344CB8AC3E}">
        <p14:creationId xmlns:p14="http://schemas.microsoft.com/office/powerpoint/2010/main" val="356990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revisions made through the S&amp;S process.</a:t>
            </a:r>
          </a:p>
        </p:txBody>
      </p:sp>
      <p:sp>
        <p:nvSpPr>
          <p:cNvPr id="4" name="Slide Number Placeholder 3"/>
          <p:cNvSpPr>
            <a:spLocks noGrp="1"/>
          </p:cNvSpPr>
          <p:nvPr>
            <p:ph type="sldNum" sz="quarter" idx="5"/>
          </p:nvPr>
        </p:nvSpPr>
        <p:spPr/>
        <p:txBody>
          <a:bodyPr/>
          <a:lstStyle/>
          <a:p>
            <a:fld id="{7A500146-587E-EC46-A2C5-B4FF666ED56F}" type="slidenum">
              <a:rPr lang="en-US" smtClean="0"/>
              <a:t>17</a:t>
            </a:fld>
            <a:endParaRPr lang="en-US"/>
          </a:p>
        </p:txBody>
      </p:sp>
    </p:spTree>
    <p:extLst>
      <p:ext uri="{BB962C8B-B14F-4D97-AF65-F5344CB8AC3E}">
        <p14:creationId xmlns:p14="http://schemas.microsoft.com/office/powerpoint/2010/main" val="103303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Editor pushed me to always say more about how my protag was feeling.</a:t>
            </a:r>
          </a:p>
        </p:txBody>
      </p:sp>
      <p:sp>
        <p:nvSpPr>
          <p:cNvPr id="4" name="Slide Number Placeholder 3"/>
          <p:cNvSpPr>
            <a:spLocks noGrp="1"/>
          </p:cNvSpPr>
          <p:nvPr>
            <p:ph type="sldNum" sz="quarter" idx="5"/>
          </p:nvPr>
        </p:nvSpPr>
        <p:spPr/>
        <p:txBody>
          <a:bodyPr/>
          <a:lstStyle/>
          <a:p>
            <a:fld id="{7A500146-587E-EC46-A2C5-B4FF666ED56F}" type="slidenum">
              <a:rPr lang="en-US" smtClean="0"/>
              <a:t>18</a:t>
            </a:fld>
            <a:endParaRPr lang="en-US"/>
          </a:p>
        </p:txBody>
      </p:sp>
    </p:spTree>
    <p:extLst>
      <p:ext uri="{BB962C8B-B14F-4D97-AF65-F5344CB8AC3E}">
        <p14:creationId xmlns:p14="http://schemas.microsoft.com/office/powerpoint/2010/main" val="161060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Edits I made to line breaks in order to improve pagination</a:t>
            </a:r>
          </a:p>
        </p:txBody>
      </p:sp>
      <p:sp>
        <p:nvSpPr>
          <p:cNvPr id="4" name="Slide Number Placeholder 3"/>
          <p:cNvSpPr>
            <a:spLocks noGrp="1"/>
          </p:cNvSpPr>
          <p:nvPr>
            <p:ph type="sldNum" sz="quarter" idx="5"/>
          </p:nvPr>
        </p:nvSpPr>
        <p:spPr/>
        <p:txBody>
          <a:bodyPr/>
          <a:lstStyle/>
          <a:p>
            <a:fld id="{7A500146-587E-EC46-A2C5-B4FF666ED56F}" type="slidenum">
              <a:rPr lang="en-US" smtClean="0"/>
              <a:t>19</a:t>
            </a:fld>
            <a:endParaRPr lang="en-US"/>
          </a:p>
        </p:txBody>
      </p:sp>
    </p:spTree>
    <p:extLst>
      <p:ext uri="{BB962C8B-B14F-4D97-AF65-F5344CB8AC3E}">
        <p14:creationId xmlns:p14="http://schemas.microsoft.com/office/powerpoint/2010/main" val="3525834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of “dude” vs. “newb”</a:t>
            </a:r>
          </a:p>
        </p:txBody>
      </p:sp>
      <p:sp>
        <p:nvSpPr>
          <p:cNvPr id="4" name="Slide Number Placeholder 3"/>
          <p:cNvSpPr>
            <a:spLocks noGrp="1"/>
          </p:cNvSpPr>
          <p:nvPr>
            <p:ph type="sldNum" sz="quarter" idx="5"/>
          </p:nvPr>
        </p:nvSpPr>
        <p:spPr/>
        <p:txBody>
          <a:bodyPr/>
          <a:lstStyle/>
          <a:p>
            <a:fld id="{7A500146-587E-EC46-A2C5-B4FF666ED56F}" type="slidenum">
              <a:rPr lang="en-US" smtClean="0"/>
              <a:t>20</a:t>
            </a:fld>
            <a:endParaRPr lang="en-US"/>
          </a:p>
        </p:txBody>
      </p:sp>
    </p:spTree>
    <p:extLst>
      <p:ext uri="{BB962C8B-B14F-4D97-AF65-F5344CB8AC3E}">
        <p14:creationId xmlns:p14="http://schemas.microsoft.com/office/powerpoint/2010/main" val="323223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Chinese Exclusion Act, “paper stories”, etc.</a:t>
            </a:r>
          </a:p>
        </p:txBody>
      </p:sp>
      <p:sp>
        <p:nvSpPr>
          <p:cNvPr id="4" name="Slide Number Placeholder 3"/>
          <p:cNvSpPr>
            <a:spLocks noGrp="1"/>
          </p:cNvSpPr>
          <p:nvPr>
            <p:ph type="sldNum" sz="quarter" idx="5"/>
          </p:nvPr>
        </p:nvSpPr>
        <p:spPr/>
        <p:txBody>
          <a:bodyPr/>
          <a:lstStyle/>
          <a:p>
            <a:fld id="{7A500146-587E-EC46-A2C5-B4FF666ED56F}" type="slidenum">
              <a:rPr lang="en-US" smtClean="0"/>
              <a:t>3</a:t>
            </a:fld>
            <a:endParaRPr lang="en-US"/>
          </a:p>
        </p:txBody>
      </p:sp>
    </p:spTree>
    <p:extLst>
      <p:ext uri="{BB962C8B-B14F-4D97-AF65-F5344CB8AC3E}">
        <p14:creationId xmlns:p14="http://schemas.microsoft.com/office/powerpoint/2010/main" val="1276059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worked through potentially offensive or triggering material</a:t>
            </a:r>
          </a:p>
        </p:txBody>
      </p:sp>
      <p:sp>
        <p:nvSpPr>
          <p:cNvPr id="4" name="Slide Number Placeholder 3"/>
          <p:cNvSpPr>
            <a:spLocks noGrp="1"/>
          </p:cNvSpPr>
          <p:nvPr>
            <p:ph type="sldNum" sz="quarter" idx="5"/>
          </p:nvPr>
        </p:nvSpPr>
        <p:spPr/>
        <p:txBody>
          <a:bodyPr/>
          <a:lstStyle/>
          <a:p>
            <a:fld id="{7A500146-587E-EC46-A2C5-B4FF666ED56F}" type="slidenum">
              <a:rPr lang="en-US" smtClean="0"/>
              <a:t>21</a:t>
            </a:fld>
            <a:endParaRPr lang="en-US"/>
          </a:p>
        </p:txBody>
      </p:sp>
    </p:spTree>
    <p:extLst>
      <p:ext uri="{BB962C8B-B14F-4D97-AF65-F5344CB8AC3E}">
        <p14:creationId xmlns:p14="http://schemas.microsoft.com/office/powerpoint/2010/main" val="252564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Praise for their courage to share their work and be subject to feedback.</a:t>
            </a:r>
          </a:p>
          <a:p>
            <a:pPr marL="228600" indent="-228600">
              <a:buFont typeface="+mj-lt"/>
              <a:buAutoNum type="arabicPeriod"/>
            </a:pPr>
            <a:r>
              <a:rPr lang="en-US" dirty="0"/>
              <a:t>Explanation that I picked, for each piece, just one or two items I felt would be useful to share, so whether it’s praise or criticism doesn’t reflect what I thought of the piece as a whole.</a:t>
            </a:r>
          </a:p>
          <a:p>
            <a:pPr marL="228600" indent="-228600">
              <a:buFont typeface="+mj-lt"/>
              <a:buAutoNum type="arabicPeriod"/>
            </a:pPr>
            <a:r>
              <a:rPr lang="en-US" dirty="0"/>
              <a:t>Explanation for how I’m handling content warnings. (Not sharing the potentially disturbing lines.)</a:t>
            </a:r>
          </a:p>
        </p:txBody>
      </p:sp>
      <p:sp>
        <p:nvSpPr>
          <p:cNvPr id="4" name="Slide Number Placeholder 3"/>
          <p:cNvSpPr>
            <a:spLocks noGrp="1"/>
          </p:cNvSpPr>
          <p:nvPr>
            <p:ph type="sldNum" sz="quarter" idx="5"/>
          </p:nvPr>
        </p:nvSpPr>
        <p:spPr/>
        <p:txBody>
          <a:bodyPr/>
          <a:lstStyle/>
          <a:p>
            <a:fld id="{7A500146-587E-EC46-A2C5-B4FF666ED56F}" type="slidenum">
              <a:rPr lang="en-US" smtClean="0"/>
              <a:t>23</a:t>
            </a:fld>
            <a:endParaRPr lang="en-US"/>
          </a:p>
        </p:txBody>
      </p:sp>
    </p:spTree>
    <p:extLst>
      <p:ext uri="{BB962C8B-B14F-4D97-AF65-F5344CB8AC3E}">
        <p14:creationId xmlns:p14="http://schemas.microsoft.com/office/powerpoint/2010/main" val="3247107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 for concrete showing (vs. telling) of the situation with the table, and a suggestion that maybe this doesn’t even need the telling part.</a:t>
            </a:r>
          </a:p>
        </p:txBody>
      </p:sp>
      <p:sp>
        <p:nvSpPr>
          <p:cNvPr id="4" name="Slide Number Placeholder 3"/>
          <p:cNvSpPr>
            <a:spLocks noGrp="1"/>
          </p:cNvSpPr>
          <p:nvPr>
            <p:ph type="sldNum" sz="quarter" idx="5"/>
          </p:nvPr>
        </p:nvSpPr>
        <p:spPr/>
        <p:txBody>
          <a:bodyPr/>
          <a:lstStyle/>
          <a:p>
            <a:fld id="{7A500146-587E-EC46-A2C5-B4FF666ED56F}" type="slidenum">
              <a:rPr lang="en-US" smtClean="0"/>
              <a:t>24</a:t>
            </a:fld>
            <a:endParaRPr lang="en-US"/>
          </a:p>
        </p:txBody>
      </p:sp>
    </p:spTree>
    <p:extLst>
      <p:ext uri="{BB962C8B-B14F-4D97-AF65-F5344CB8AC3E}">
        <p14:creationId xmlns:p14="http://schemas.microsoft.com/office/powerpoint/2010/main" val="68878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Advice about narrating action from within the character’s POV vs. the omniscient, authorial way as written.</a:t>
            </a:r>
          </a:p>
        </p:txBody>
      </p:sp>
      <p:sp>
        <p:nvSpPr>
          <p:cNvPr id="4" name="Slide Number Placeholder 3"/>
          <p:cNvSpPr>
            <a:spLocks noGrp="1"/>
          </p:cNvSpPr>
          <p:nvPr>
            <p:ph type="sldNum" sz="quarter" idx="5"/>
          </p:nvPr>
        </p:nvSpPr>
        <p:spPr/>
        <p:txBody>
          <a:bodyPr/>
          <a:lstStyle/>
          <a:p>
            <a:fld id="{7A500146-587E-EC46-A2C5-B4FF666ED56F}" type="slidenum">
              <a:rPr lang="en-US" smtClean="0"/>
              <a:t>25</a:t>
            </a:fld>
            <a:endParaRPr lang="en-US"/>
          </a:p>
        </p:txBody>
      </p:sp>
    </p:spTree>
    <p:extLst>
      <p:ext uri="{BB962C8B-B14F-4D97-AF65-F5344CB8AC3E}">
        <p14:creationId xmlns:p14="http://schemas.microsoft.com/office/powerpoint/2010/main" val="366349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 for the nice sensory detail.</a:t>
            </a:r>
          </a:p>
        </p:txBody>
      </p:sp>
      <p:sp>
        <p:nvSpPr>
          <p:cNvPr id="4" name="Slide Number Placeholder 3"/>
          <p:cNvSpPr>
            <a:spLocks noGrp="1"/>
          </p:cNvSpPr>
          <p:nvPr>
            <p:ph type="sldNum" sz="quarter" idx="5"/>
          </p:nvPr>
        </p:nvSpPr>
        <p:spPr/>
        <p:txBody>
          <a:bodyPr/>
          <a:lstStyle/>
          <a:p>
            <a:fld id="{7A500146-587E-EC46-A2C5-B4FF666ED56F}" type="slidenum">
              <a:rPr lang="en-US" smtClean="0"/>
              <a:t>26</a:t>
            </a:fld>
            <a:endParaRPr lang="en-US"/>
          </a:p>
        </p:txBody>
      </p:sp>
    </p:spTree>
    <p:extLst>
      <p:ext uri="{BB962C8B-B14F-4D97-AF65-F5344CB8AC3E}">
        <p14:creationId xmlns:p14="http://schemas.microsoft.com/office/powerpoint/2010/main" val="1579330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 for the unexpected, original idea.</a:t>
            </a:r>
          </a:p>
        </p:txBody>
      </p:sp>
      <p:sp>
        <p:nvSpPr>
          <p:cNvPr id="4" name="Slide Number Placeholder 3"/>
          <p:cNvSpPr>
            <a:spLocks noGrp="1"/>
          </p:cNvSpPr>
          <p:nvPr>
            <p:ph type="sldNum" sz="quarter" idx="5"/>
          </p:nvPr>
        </p:nvSpPr>
        <p:spPr/>
        <p:txBody>
          <a:bodyPr/>
          <a:lstStyle/>
          <a:p>
            <a:fld id="{7A500146-587E-EC46-A2C5-B4FF666ED56F}" type="slidenum">
              <a:rPr lang="en-US" smtClean="0"/>
              <a:t>27</a:t>
            </a:fld>
            <a:endParaRPr lang="en-US"/>
          </a:p>
        </p:txBody>
      </p:sp>
    </p:spTree>
    <p:extLst>
      <p:ext uri="{BB962C8B-B14F-4D97-AF65-F5344CB8AC3E}">
        <p14:creationId xmlns:p14="http://schemas.microsoft.com/office/powerpoint/2010/main" val="3799441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Advice about mixed (or at least, unrealized) metaphors, and praise for the potentially interesting controlling metaphor of root vegetables, which was never really realized in the rest of the piece.</a:t>
            </a:r>
          </a:p>
        </p:txBody>
      </p:sp>
      <p:sp>
        <p:nvSpPr>
          <p:cNvPr id="4" name="Slide Number Placeholder 3"/>
          <p:cNvSpPr>
            <a:spLocks noGrp="1"/>
          </p:cNvSpPr>
          <p:nvPr>
            <p:ph type="sldNum" sz="quarter" idx="5"/>
          </p:nvPr>
        </p:nvSpPr>
        <p:spPr/>
        <p:txBody>
          <a:bodyPr/>
          <a:lstStyle/>
          <a:p>
            <a:fld id="{7A500146-587E-EC46-A2C5-B4FF666ED56F}" type="slidenum">
              <a:rPr lang="en-US" smtClean="0"/>
              <a:t>28</a:t>
            </a:fld>
            <a:endParaRPr lang="en-US"/>
          </a:p>
        </p:txBody>
      </p:sp>
    </p:spTree>
    <p:extLst>
      <p:ext uri="{BB962C8B-B14F-4D97-AF65-F5344CB8AC3E}">
        <p14:creationId xmlns:p14="http://schemas.microsoft.com/office/powerpoint/2010/main" val="277531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 for the powerful image and a note that this kind of surreal description is In vogue these days.</a:t>
            </a:r>
          </a:p>
        </p:txBody>
      </p:sp>
      <p:sp>
        <p:nvSpPr>
          <p:cNvPr id="4" name="Slide Number Placeholder 3"/>
          <p:cNvSpPr>
            <a:spLocks noGrp="1"/>
          </p:cNvSpPr>
          <p:nvPr>
            <p:ph type="sldNum" sz="quarter" idx="5"/>
          </p:nvPr>
        </p:nvSpPr>
        <p:spPr/>
        <p:txBody>
          <a:bodyPr/>
          <a:lstStyle/>
          <a:p>
            <a:fld id="{7A500146-587E-EC46-A2C5-B4FF666ED56F}" type="slidenum">
              <a:rPr lang="en-US" smtClean="0"/>
              <a:t>29</a:t>
            </a:fld>
            <a:endParaRPr lang="en-US"/>
          </a:p>
        </p:txBody>
      </p:sp>
    </p:spTree>
    <p:extLst>
      <p:ext uri="{BB962C8B-B14F-4D97-AF65-F5344CB8AC3E}">
        <p14:creationId xmlns:p14="http://schemas.microsoft.com/office/powerpoint/2010/main" val="1257954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 for the interesting way this undercuts the speaker’s primary desire.</a:t>
            </a:r>
          </a:p>
        </p:txBody>
      </p:sp>
      <p:sp>
        <p:nvSpPr>
          <p:cNvPr id="4" name="Slide Number Placeholder 3"/>
          <p:cNvSpPr>
            <a:spLocks noGrp="1"/>
          </p:cNvSpPr>
          <p:nvPr>
            <p:ph type="sldNum" sz="quarter" idx="5"/>
          </p:nvPr>
        </p:nvSpPr>
        <p:spPr/>
        <p:txBody>
          <a:bodyPr/>
          <a:lstStyle/>
          <a:p>
            <a:fld id="{7A500146-587E-EC46-A2C5-B4FF666ED56F}" type="slidenum">
              <a:rPr lang="en-US" smtClean="0"/>
              <a:t>30</a:t>
            </a:fld>
            <a:endParaRPr lang="en-US"/>
          </a:p>
        </p:txBody>
      </p:sp>
    </p:spTree>
    <p:extLst>
      <p:ext uri="{BB962C8B-B14F-4D97-AF65-F5344CB8AC3E}">
        <p14:creationId xmlns:p14="http://schemas.microsoft.com/office/powerpoint/2010/main" val="3354168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 to actually portray whatever the experience was that transformed the speaker at the beginning of the piece to the one at the end. What, specifically, triggered this change? Show the reader. (Also praise for “murder” of crows.”)</a:t>
            </a:r>
          </a:p>
        </p:txBody>
      </p:sp>
      <p:sp>
        <p:nvSpPr>
          <p:cNvPr id="4" name="Slide Number Placeholder 3"/>
          <p:cNvSpPr>
            <a:spLocks noGrp="1"/>
          </p:cNvSpPr>
          <p:nvPr>
            <p:ph type="sldNum" sz="quarter" idx="5"/>
          </p:nvPr>
        </p:nvSpPr>
        <p:spPr/>
        <p:txBody>
          <a:bodyPr/>
          <a:lstStyle/>
          <a:p>
            <a:fld id="{7A500146-587E-EC46-A2C5-B4FF666ED56F}" type="slidenum">
              <a:rPr lang="en-US" smtClean="0"/>
              <a:t>31</a:t>
            </a:fld>
            <a:endParaRPr lang="en-US"/>
          </a:p>
        </p:txBody>
      </p:sp>
    </p:spTree>
    <p:extLst>
      <p:ext uri="{BB962C8B-B14F-4D97-AF65-F5344CB8AC3E}">
        <p14:creationId xmlns:p14="http://schemas.microsoft.com/office/powerpoint/2010/main" val="27089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friend who changed his name from his father’s paper name to their real family name.</a:t>
            </a:r>
          </a:p>
        </p:txBody>
      </p:sp>
      <p:sp>
        <p:nvSpPr>
          <p:cNvPr id="4" name="Slide Number Placeholder 3"/>
          <p:cNvSpPr>
            <a:spLocks noGrp="1"/>
          </p:cNvSpPr>
          <p:nvPr>
            <p:ph type="sldNum" sz="quarter" idx="5"/>
          </p:nvPr>
        </p:nvSpPr>
        <p:spPr/>
        <p:txBody>
          <a:bodyPr/>
          <a:lstStyle/>
          <a:p>
            <a:fld id="{7A500146-587E-EC46-A2C5-B4FF666ED56F}" type="slidenum">
              <a:rPr lang="en-US" smtClean="0"/>
              <a:t>4</a:t>
            </a:fld>
            <a:endParaRPr lang="en-US"/>
          </a:p>
        </p:txBody>
      </p:sp>
    </p:spTree>
    <p:extLst>
      <p:ext uri="{BB962C8B-B14F-4D97-AF65-F5344CB8AC3E}">
        <p14:creationId xmlns:p14="http://schemas.microsoft.com/office/powerpoint/2010/main" val="459161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 for the moonlight and bedsheet imagery, but a suggestion to remove the parenthetical.</a:t>
            </a:r>
          </a:p>
        </p:txBody>
      </p:sp>
      <p:sp>
        <p:nvSpPr>
          <p:cNvPr id="4" name="Slide Number Placeholder 3"/>
          <p:cNvSpPr>
            <a:spLocks noGrp="1"/>
          </p:cNvSpPr>
          <p:nvPr>
            <p:ph type="sldNum" sz="quarter" idx="5"/>
          </p:nvPr>
        </p:nvSpPr>
        <p:spPr/>
        <p:txBody>
          <a:bodyPr/>
          <a:lstStyle/>
          <a:p>
            <a:fld id="{7A500146-587E-EC46-A2C5-B4FF666ED56F}" type="slidenum">
              <a:rPr lang="en-US" smtClean="0"/>
              <a:t>32</a:t>
            </a:fld>
            <a:endParaRPr lang="en-US"/>
          </a:p>
        </p:txBody>
      </p:sp>
    </p:spTree>
    <p:extLst>
      <p:ext uri="{BB962C8B-B14F-4D97-AF65-F5344CB8AC3E}">
        <p14:creationId xmlns:p14="http://schemas.microsoft.com/office/powerpoint/2010/main" val="2705141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 for the character-revealing 132 steps and excuses as a “gift.”</a:t>
            </a:r>
          </a:p>
        </p:txBody>
      </p:sp>
      <p:sp>
        <p:nvSpPr>
          <p:cNvPr id="4" name="Slide Number Placeholder 3"/>
          <p:cNvSpPr>
            <a:spLocks noGrp="1"/>
          </p:cNvSpPr>
          <p:nvPr>
            <p:ph type="sldNum" sz="quarter" idx="5"/>
          </p:nvPr>
        </p:nvSpPr>
        <p:spPr/>
        <p:txBody>
          <a:bodyPr/>
          <a:lstStyle/>
          <a:p>
            <a:fld id="{7A500146-587E-EC46-A2C5-B4FF666ED56F}" type="slidenum">
              <a:rPr lang="en-US" smtClean="0"/>
              <a:t>33</a:t>
            </a:fld>
            <a:endParaRPr lang="en-US"/>
          </a:p>
        </p:txBody>
      </p:sp>
    </p:spTree>
    <p:extLst>
      <p:ext uri="{BB962C8B-B14F-4D97-AF65-F5344CB8AC3E}">
        <p14:creationId xmlns:p14="http://schemas.microsoft.com/office/powerpoint/2010/main" val="228081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 for the fairy tale logic of “even if he has teeth”, the phrasing “take” the Moon, and the idea of the pumpkins’ flames touching when they kiss.</a:t>
            </a:r>
          </a:p>
        </p:txBody>
      </p:sp>
      <p:sp>
        <p:nvSpPr>
          <p:cNvPr id="4" name="Slide Number Placeholder 3"/>
          <p:cNvSpPr>
            <a:spLocks noGrp="1"/>
          </p:cNvSpPr>
          <p:nvPr>
            <p:ph type="sldNum" sz="quarter" idx="5"/>
          </p:nvPr>
        </p:nvSpPr>
        <p:spPr/>
        <p:txBody>
          <a:bodyPr/>
          <a:lstStyle/>
          <a:p>
            <a:fld id="{7A500146-587E-EC46-A2C5-B4FF666ED56F}" type="slidenum">
              <a:rPr lang="en-US" smtClean="0"/>
              <a:t>34</a:t>
            </a:fld>
            <a:endParaRPr lang="en-US"/>
          </a:p>
        </p:txBody>
      </p:sp>
    </p:spTree>
    <p:extLst>
      <p:ext uri="{BB962C8B-B14F-4D97-AF65-F5344CB8AC3E}">
        <p14:creationId xmlns:p14="http://schemas.microsoft.com/office/powerpoint/2010/main" val="18993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father’s entry into the country.</a:t>
            </a:r>
          </a:p>
        </p:txBody>
      </p:sp>
      <p:sp>
        <p:nvSpPr>
          <p:cNvPr id="4" name="Slide Number Placeholder 3"/>
          <p:cNvSpPr>
            <a:spLocks noGrp="1"/>
          </p:cNvSpPr>
          <p:nvPr>
            <p:ph type="sldNum" sz="quarter" idx="5"/>
          </p:nvPr>
        </p:nvSpPr>
        <p:spPr/>
        <p:txBody>
          <a:bodyPr/>
          <a:lstStyle/>
          <a:p>
            <a:fld id="{7A500146-587E-EC46-A2C5-B4FF666ED56F}" type="slidenum">
              <a:rPr lang="en-US" smtClean="0"/>
              <a:t>5</a:t>
            </a:fld>
            <a:endParaRPr lang="en-US"/>
          </a:p>
        </p:txBody>
      </p:sp>
    </p:spTree>
    <p:extLst>
      <p:ext uri="{BB962C8B-B14F-4D97-AF65-F5344CB8AC3E}">
        <p14:creationId xmlns:p14="http://schemas.microsoft.com/office/powerpoint/2010/main" val="407575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finally inspired me to write the novel: the poems on the walls.</a:t>
            </a:r>
          </a:p>
        </p:txBody>
      </p:sp>
      <p:sp>
        <p:nvSpPr>
          <p:cNvPr id="4" name="Slide Number Placeholder 3"/>
          <p:cNvSpPr>
            <a:spLocks noGrp="1"/>
          </p:cNvSpPr>
          <p:nvPr>
            <p:ph type="sldNum" sz="quarter" idx="5"/>
          </p:nvPr>
        </p:nvSpPr>
        <p:spPr/>
        <p:txBody>
          <a:bodyPr/>
          <a:lstStyle/>
          <a:p>
            <a:fld id="{7A500146-587E-EC46-A2C5-B4FF666ED56F}" type="slidenum">
              <a:rPr lang="en-US" smtClean="0"/>
              <a:t>6</a:t>
            </a:fld>
            <a:endParaRPr lang="en-US"/>
          </a:p>
        </p:txBody>
      </p:sp>
    </p:spTree>
    <p:extLst>
      <p:ext uri="{BB962C8B-B14F-4D97-AF65-F5344CB8AC3E}">
        <p14:creationId xmlns:p14="http://schemas.microsoft.com/office/powerpoint/2010/main" val="341193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origin story is when the subject simply delights you.</a:t>
            </a:r>
          </a:p>
        </p:txBody>
      </p:sp>
      <p:sp>
        <p:nvSpPr>
          <p:cNvPr id="4" name="Slide Number Placeholder 3"/>
          <p:cNvSpPr>
            <a:spLocks noGrp="1"/>
          </p:cNvSpPr>
          <p:nvPr>
            <p:ph type="sldNum" sz="quarter" idx="5"/>
          </p:nvPr>
        </p:nvSpPr>
        <p:spPr/>
        <p:txBody>
          <a:bodyPr/>
          <a:lstStyle/>
          <a:p>
            <a:fld id="{7A500146-587E-EC46-A2C5-B4FF666ED56F}" type="slidenum">
              <a:rPr lang="en-US" smtClean="0"/>
              <a:t>7</a:t>
            </a:fld>
            <a:endParaRPr lang="en-US"/>
          </a:p>
        </p:txBody>
      </p:sp>
    </p:spTree>
    <p:extLst>
      <p:ext uri="{BB962C8B-B14F-4D97-AF65-F5344CB8AC3E}">
        <p14:creationId xmlns:p14="http://schemas.microsoft.com/office/powerpoint/2010/main" val="345498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details that ended up playing a big role in the resulting book.</a:t>
            </a:r>
          </a:p>
        </p:txBody>
      </p:sp>
      <p:sp>
        <p:nvSpPr>
          <p:cNvPr id="4" name="Slide Number Placeholder 3"/>
          <p:cNvSpPr>
            <a:spLocks noGrp="1"/>
          </p:cNvSpPr>
          <p:nvPr>
            <p:ph type="sldNum" sz="quarter" idx="5"/>
          </p:nvPr>
        </p:nvSpPr>
        <p:spPr/>
        <p:txBody>
          <a:bodyPr/>
          <a:lstStyle/>
          <a:p>
            <a:fld id="{7A500146-587E-EC46-A2C5-B4FF666ED56F}" type="slidenum">
              <a:rPr lang="en-US" smtClean="0"/>
              <a:t>8</a:t>
            </a:fld>
            <a:endParaRPr lang="en-US"/>
          </a:p>
        </p:txBody>
      </p:sp>
    </p:spTree>
    <p:extLst>
      <p:ext uri="{BB962C8B-B14F-4D97-AF65-F5344CB8AC3E}">
        <p14:creationId xmlns:p14="http://schemas.microsoft.com/office/powerpoint/2010/main" val="397820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Surprised that the outdoor stairway from the barracks to the dining hall was itself caged, which helped me realize this place was essentially a prison.</a:t>
            </a:r>
          </a:p>
        </p:txBody>
      </p:sp>
      <p:sp>
        <p:nvSpPr>
          <p:cNvPr id="4" name="Slide Number Placeholder 3"/>
          <p:cNvSpPr>
            <a:spLocks noGrp="1"/>
          </p:cNvSpPr>
          <p:nvPr>
            <p:ph type="sldNum" sz="quarter" idx="5"/>
          </p:nvPr>
        </p:nvSpPr>
        <p:spPr/>
        <p:txBody>
          <a:bodyPr/>
          <a:lstStyle/>
          <a:p>
            <a:fld id="{7A500146-587E-EC46-A2C5-B4FF666ED56F}" type="slidenum">
              <a:rPr lang="en-US" smtClean="0"/>
              <a:t>9</a:t>
            </a:fld>
            <a:endParaRPr lang="en-US"/>
          </a:p>
        </p:txBody>
      </p:sp>
    </p:spTree>
    <p:extLst>
      <p:ext uri="{BB962C8B-B14F-4D97-AF65-F5344CB8AC3E}">
        <p14:creationId xmlns:p14="http://schemas.microsoft.com/office/powerpoint/2010/main" val="325408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 board in the museum’s recreation of the barracks rec room. A game I play that ended up playing a key role in the story.</a:t>
            </a:r>
          </a:p>
        </p:txBody>
      </p:sp>
      <p:sp>
        <p:nvSpPr>
          <p:cNvPr id="4" name="Slide Number Placeholder 3"/>
          <p:cNvSpPr>
            <a:spLocks noGrp="1"/>
          </p:cNvSpPr>
          <p:nvPr>
            <p:ph type="sldNum" sz="quarter" idx="5"/>
          </p:nvPr>
        </p:nvSpPr>
        <p:spPr/>
        <p:txBody>
          <a:bodyPr/>
          <a:lstStyle/>
          <a:p>
            <a:fld id="{7A500146-587E-EC46-A2C5-B4FF666ED56F}" type="slidenum">
              <a:rPr lang="en-US" smtClean="0"/>
              <a:t>10</a:t>
            </a:fld>
            <a:endParaRPr lang="en-US"/>
          </a:p>
        </p:txBody>
      </p:sp>
    </p:spTree>
    <p:extLst>
      <p:ext uri="{BB962C8B-B14F-4D97-AF65-F5344CB8AC3E}">
        <p14:creationId xmlns:p14="http://schemas.microsoft.com/office/powerpoint/2010/main" val="3804544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5741-961E-E148-86D8-9C2CC70932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F544F4-F1E3-9A49-902C-C2D2ABB19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FA72B4-AA3B-CF47-AE9B-325875937CA0}"/>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5" name="Footer Placeholder 4">
            <a:extLst>
              <a:ext uri="{FF2B5EF4-FFF2-40B4-BE49-F238E27FC236}">
                <a16:creationId xmlns:a16="http://schemas.microsoft.com/office/drawing/2014/main" id="{53DD6757-5B11-2B42-9C9D-B732124D7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056FB-8F4F-124B-B83B-E6845D4248D2}"/>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290803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D3E5-83E8-1D43-A5E2-183BEA3DEE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C1E22A-3F84-B044-BCF0-92E0B34AA7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09F0B-14A0-9B4F-925C-E4F6611BD7D5}"/>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5" name="Footer Placeholder 4">
            <a:extLst>
              <a:ext uri="{FF2B5EF4-FFF2-40B4-BE49-F238E27FC236}">
                <a16:creationId xmlns:a16="http://schemas.microsoft.com/office/drawing/2014/main" id="{DC16F211-F2CC-934F-95DA-2C4AC95FC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272E8-A4B1-2841-9BD8-106E1A628303}"/>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129139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9ACA78-334A-A543-AB4A-188E486E2A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54849-8CE6-1241-BF5B-701888724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48CDB-B657-D941-86F1-13B94537185C}"/>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5" name="Footer Placeholder 4">
            <a:extLst>
              <a:ext uri="{FF2B5EF4-FFF2-40B4-BE49-F238E27FC236}">
                <a16:creationId xmlns:a16="http://schemas.microsoft.com/office/drawing/2014/main" id="{9D91C033-7F46-874A-99C6-A0F7A07CC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66076-EB85-974F-8DFA-E686297B0287}"/>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95288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91A8-513B-0545-A532-13B9F4CFC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AD909-A2D8-174E-9E0A-AF0A99701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EA4D4-C288-AA4B-AB3F-A63A2EA1EFB4}"/>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5" name="Footer Placeholder 4">
            <a:extLst>
              <a:ext uri="{FF2B5EF4-FFF2-40B4-BE49-F238E27FC236}">
                <a16:creationId xmlns:a16="http://schemas.microsoft.com/office/drawing/2014/main" id="{476B8629-40D6-4F46-9171-1139B9106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9A828-956D-294E-B690-B10A93ED3BE0}"/>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424472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06BA-CBA9-BF47-8915-3B1EB37328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94BA97-5B0F-0646-934D-C81E56237C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06FE5C-F278-A14C-8799-829C4BDF2720}"/>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5" name="Footer Placeholder 4">
            <a:extLst>
              <a:ext uri="{FF2B5EF4-FFF2-40B4-BE49-F238E27FC236}">
                <a16:creationId xmlns:a16="http://schemas.microsoft.com/office/drawing/2014/main" id="{4730CA34-0E88-604D-B5C2-6D0FD26FF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F3282-05E9-414D-A4F7-12EEAC0DC46D}"/>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368733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331E-0254-CA4D-955F-47A183244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286120-9D2C-C14B-B7A8-61A3713258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6FC60A-E968-5343-A598-BF17AAA472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D21A1-5CB1-F549-942D-B6257E5023F9}"/>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6" name="Footer Placeholder 5">
            <a:extLst>
              <a:ext uri="{FF2B5EF4-FFF2-40B4-BE49-F238E27FC236}">
                <a16:creationId xmlns:a16="http://schemas.microsoft.com/office/drawing/2014/main" id="{C2A914A0-E0BD-574F-B0BE-872243C1A0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DC5887-0CBA-0544-A5CD-3CAC86BFCD45}"/>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38789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7900-43D5-A746-B6F4-AD2488AE93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CA8EC4-312D-E74C-9F24-C3D49804A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2B0D80-E741-EB42-8246-8493FC7A5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6AA34B-4949-0C40-A21C-DB32225B57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ECFAF-2197-594C-B5E5-64E9AFB42F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97D4C4-608D-EF4B-BC15-2FBCE5CBA4A2}"/>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8" name="Footer Placeholder 7">
            <a:extLst>
              <a:ext uri="{FF2B5EF4-FFF2-40B4-BE49-F238E27FC236}">
                <a16:creationId xmlns:a16="http://schemas.microsoft.com/office/drawing/2014/main" id="{8D985C04-669A-0D45-9C74-D64830E28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BF17E0-994D-4944-A864-7FC796822530}"/>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303747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44F5-4B4D-6847-BE43-096F74A6CF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EB02B-F12F-5047-B56A-DD6E39805D82}"/>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4" name="Footer Placeholder 3">
            <a:extLst>
              <a:ext uri="{FF2B5EF4-FFF2-40B4-BE49-F238E27FC236}">
                <a16:creationId xmlns:a16="http://schemas.microsoft.com/office/drawing/2014/main" id="{22B8A3BA-5D5E-3847-9165-1F5917809E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155281-C36E-704C-8AAE-DFBE76240BE2}"/>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672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B8CE7-7B93-704B-8182-266CE8B61211}"/>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3" name="Footer Placeholder 2">
            <a:extLst>
              <a:ext uri="{FF2B5EF4-FFF2-40B4-BE49-F238E27FC236}">
                <a16:creationId xmlns:a16="http://schemas.microsoft.com/office/drawing/2014/main" id="{18D41F92-8D80-314D-B4A2-F37239C14C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9A35DF-7460-E546-B2AA-C29A8E0B3F59}"/>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253708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0576-E1DE-5743-8058-57E7ABF29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F8AF7-E55C-5A46-9766-4F6B902A56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EC9509-FE12-3B48-97EB-1825E3F65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F9484-9C6F-A94B-A698-5C71962B2419}"/>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6" name="Footer Placeholder 5">
            <a:extLst>
              <a:ext uri="{FF2B5EF4-FFF2-40B4-BE49-F238E27FC236}">
                <a16:creationId xmlns:a16="http://schemas.microsoft.com/office/drawing/2014/main" id="{0BFD7743-DED7-DE42-9830-E3B9F1D07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F93C2-A1DE-F94D-A1E3-80D3289A6CC4}"/>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323348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6266-0AFB-EC49-ABA6-408B269AB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57DBAB-1764-B64F-B977-E82DFFBCC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FC5984-02DA-3146-BFE1-659F87B3A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02324-5675-7C46-90DA-053A868326D0}"/>
              </a:ext>
            </a:extLst>
          </p:cNvPr>
          <p:cNvSpPr>
            <a:spLocks noGrp="1"/>
          </p:cNvSpPr>
          <p:nvPr>
            <p:ph type="dt" sz="half" idx="10"/>
          </p:nvPr>
        </p:nvSpPr>
        <p:spPr/>
        <p:txBody>
          <a:bodyPr/>
          <a:lstStyle/>
          <a:p>
            <a:fld id="{0573419C-EFDE-CE4F-BE81-DD9FD3E11611}" type="datetimeFigureOut">
              <a:rPr lang="en-US" smtClean="0"/>
              <a:t>10/22/24</a:t>
            </a:fld>
            <a:endParaRPr lang="en-US"/>
          </a:p>
        </p:txBody>
      </p:sp>
      <p:sp>
        <p:nvSpPr>
          <p:cNvPr id="6" name="Footer Placeholder 5">
            <a:extLst>
              <a:ext uri="{FF2B5EF4-FFF2-40B4-BE49-F238E27FC236}">
                <a16:creationId xmlns:a16="http://schemas.microsoft.com/office/drawing/2014/main" id="{284E60EC-5115-CD41-A021-97F2E048E3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5EE6D-41CB-894B-8FA8-3E56FB9EFE17}"/>
              </a:ext>
            </a:extLst>
          </p:cNvPr>
          <p:cNvSpPr>
            <a:spLocks noGrp="1"/>
          </p:cNvSpPr>
          <p:nvPr>
            <p:ph type="sldNum" sz="quarter" idx="12"/>
          </p:nvPr>
        </p:nvSpPr>
        <p:spPr/>
        <p:txBody>
          <a:bodyPr/>
          <a:lstStyle/>
          <a:p>
            <a:fld id="{01FA0585-D7E1-0D4C-A63D-DDA5DEAE6106}" type="slidenum">
              <a:rPr lang="en-US" smtClean="0"/>
              <a:t>‹#›</a:t>
            </a:fld>
            <a:endParaRPr lang="en-US"/>
          </a:p>
        </p:txBody>
      </p:sp>
    </p:spTree>
    <p:extLst>
      <p:ext uri="{BB962C8B-B14F-4D97-AF65-F5344CB8AC3E}">
        <p14:creationId xmlns:p14="http://schemas.microsoft.com/office/powerpoint/2010/main" val="369697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BA80A-EF27-DA4B-B94D-866CE5842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19C6DF-7532-664D-869F-4B39C924A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5FC65-EF29-6240-A76C-E2356F2008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3419C-EFDE-CE4F-BE81-DD9FD3E11611}" type="datetimeFigureOut">
              <a:rPr lang="en-US" smtClean="0"/>
              <a:t>10/22/24</a:t>
            </a:fld>
            <a:endParaRPr lang="en-US"/>
          </a:p>
        </p:txBody>
      </p:sp>
      <p:sp>
        <p:nvSpPr>
          <p:cNvPr id="5" name="Footer Placeholder 4">
            <a:extLst>
              <a:ext uri="{FF2B5EF4-FFF2-40B4-BE49-F238E27FC236}">
                <a16:creationId xmlns:a16="http://schemas.microsoft.com/office/drawing/2014/main" id="{51F1B276-C21E-A743-980D-192E83F1C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15716D-401C-554D-9603-37A64FD98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A0585-D7E1-0D4C-A63D-DDA5DEAE6106}" type="slidenum">
              <a:rPr lang="en-US" smtClean="0"/>
              <a:t>‹#›</a:t>
            </a:fld>
            <a:endParaRPr lang="en-US"/>
          </a:p>
        </p:txBody>
      </p:sp>
    </p:spTree>
    <p:extLst>
      <p:ext uri="{BB962C8B-B14F-4D97-AF65-F5344CB8AC3E}">
        <p14:creationId xmlns:p14="http://schemas.microsoft.com/office/powerpoint/2010/main" val="4119180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107D-0A6B-B849-B893-977CAED9D5B0}"/>
              </a:ext>
            </a:extLst>
          </p:cNvPr>
          <p:cNvSpPr>
            <a:spLocks noGrp="1"/>
          </p:cNvSpPr>
          <p:nvPr>
            <p:ph type="ctrTitle"/>
          </p:nvPr>
        </p:nvSpPr>
        <p:spPr>
          <a:xfrm>
            <a:off x="4409768" y="766675"/>
            <a:ext cx="7198266" cy="1207882"/>
          </a:xfrm>
        </p:spPr>
        <p:txBody>
          <a:bodyPr/>
          <a:lstStyle/>
          <a:p>
            <a:r>
              <a:rPr lang="en-US" i="1" dirty="0">
                <a:latin typeface="Palatino" pitchFamily="2" charset="77"/>
                <a:ea typeface="Palatino" pitchFamily="2" charset="77"/>
              </a:rPr>
              <a:t>Bridge Across The Sky</a:t>
            </a:r>
          </a:p>
        </p:txBody>
      </p:sp>
      <p:sp>
        <p:nvSpPr>
          <p:cNvPr id="3" name="Subtitle 2">
            <a:extLst>
              <a:ext uri="{FF2B5EF4-FFF2-40B4-BE49-F238E27FC236}">
                <a16:creationId xmlns:a16="http://schemas.microsoft.com/office/drawing/2014/main" id="{C859FEA8-1857-8345-ACAD-35837DF196F5}"/>
              </a:ext>
            </a:extLst>
          </p:cNvPr>
          <p:cNvSpPr>
            <a:spLocks noGrp="1"/>
          </p:cNvSpPr>
          <p:nvPr>
            <p:ph type="subTitle" idx="1"/>
          </p:nvPr>
        </p:nvSpPr>
        <p:spPr>
          <a:xfrm>
            <a:off x="6096000" y="2100629"/>
            <a:ext cx="4572000" cy="2307248"/>
          </a:xfrm>
        </p:spPr>
        <p:txBody>
          <a:bodyPr>
            <a:noAutofit/>
          </a:bodyPr>
          <a:lstStyle/>
          <a:p>
            <a:pPr marL="342900" indent="-342900" algn="l">
              <a:buFont typeface="Arial" panose="020B0604020202020204" pitchFamily="34" charset="0"/>
              <a:buChar char="•"/>
            </a:pPr>
            <a:r>
              <a:rPr lang="en-US" sz="3200" dirty="0">
                <a:latin typeface="Palatino" pitchFamily="2" charset="77"/>
                <a:ea typeface="Palatino" pitchFamily="2" charset="77"/>
              </a:rPr>
              <a:t>The origins</a:t>
            </a:r>
          </a:p>
          <a:p>
            <a:pPr marL="342900" indent="-342900" algn="l">
              <a:buFont typeface="Arial" panose="020B0604020202020204" pitchFamily="34" charset="0"/>
              <a:buChar char="•"/>
            </a:pPr>
            <a:r>
              <a:rPr lang="en-US" sz="3200" dirty="0">
                <a:latin typeface="Palatino" pitchFamily="2" charset="77"/>
                <a:ea typeface="Palatino" pitchFamily="2" charset="77"/>
              </a:rPr>
              <a:t>The poems</a:t>
            </a:r>
          </a:p>
          <a:p>
            <a:pPr marL="342900" indent="-342900" algn="l">
              <a:buFont typeface="Arial" panose="020B0604020202020204" pitchFamily="34" charset="0"/>
              <a:buChar char="•"/>
            </a:pPr>
            <a:r>
              <a:rPr lang="en-US" sz="3200" dirty="0">
                <a:latin typeface="Palatino" pitchFamily="2" charset="77"/>
                <a:ea typeface="Palatino" pitchFamily="2" charset="77"/>
              </a:rPr>
              <a:t>The surprises</a:t>
            </a:r>
          </a:p>
          <a:p>
            <a:pPr marL="342900" indent="-342900" algn="l">
              <a:buFont typeface="Arial" panose="020B0604020202020204" pitchFamily="34" charset="0"/>
              <a:buChar char="•"/>
            </a:pPr>
            <a:r>
              <a:rPr lang="en-US" sz="3200" dirty="0">
                <a:latin typeface="Palatino" pitchFamily="2" charset="77"/>
                <a:ea typeface="Palatino" pitchFamily="2" charset="77"/>
              </a:rPr>
              <a:t>The revisions</a:t>
            </a:r>
          </a:p>
        </p:txBody>
      </p:sp>
      <p:pic>
        <p:nvPicPr>
          <p:cNvPr id="5" name="Picture 4" descr="A group of people looking at the camera&#10;&#10;Description automatically generated">
            <a:extLst>
              <a:ext uri="{FF2B5EF4-FFF2-40B4-BE49-F238E27FC236}">
                <a16:creationId xmlns:a16="http://schemas.microsoft.com/office/drawing/2014/main" id="{BC370B79-F138-314D-9137-46ABC5B15C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3966" y="766675"/>
            <a:ext cx="3675134" cy="5486575"/>
          </a:xfrm>
          <a:prstGeom prst="rect">
            <a:avLst/>
          </a:prstGeom>
        </p:spPr>
      </p:pic>
      <p:sp>
        <p:nvSpPr>
          <p:cNvPr id="4" name="TextBox 3">
            <a:extLst>
              <a:ext uri="{FF2B5EF4-FFF2-40B4-BE49-F238E27FC236}">
                <a16:creationId xmlns:a16="http://schemas.microsoft.com/office/drawing/2014/main" id="{40D41851-6C8E-EA41-8D45-DF81709CDEDC}"/>
              </a:ext>
            </a:extLst>
          </p:cNvPr>
          <p:cNvSpPr txBox="1"/>
          <p:nvPr/>
        </p:nvSpPr>
        <p:spPr>
          <a:xfrm>
            <a:off x="4818185" y="4407877"/>
            <a:ext cx="6789849" cy="1754326"/>
          </a:xfrm>
          <a:prstGeom prst="rect">
            <a:avLst/>
          </a:prstGeom>
          <a:noFill/>
        </p:spPr>
        <p:txBody>
          <a:bodyPr wrap="square" rtlCol="0">
            <a:spAutoFit/>
          </a:bodyPr>
          <a:lstStyle/>
          <a:p>
            <a:r>
              <a:rPr lang="en-US" dirty="0">
                <a:solidFill>
                  <a:srgbClr val="FF0000"/>
                </a:solidFill>
              </a:rPr>
              <a:t>This is an example of the presentation I might make to student writers. (vs. a general student audience, for which I have a different talk.) Each slide includes a note that explains what I’d say about it.</a:t>
            </a:r>
          </a:p>
          <a:p>
            <a:endParaRPr lang="en-US" dirty="0">
              <a:solidFill>
                <a:srgbClr val="FF0000"/>
              </a:solidFill>
            </a:endParaRPr>
          </a:p>
          <a:p>
            <a:r>
              <a:rPr lang="en-US" dirty="0">
                <a:solidFill>
                  <a:srgbClr val="FF0000"/>
                </a:solidFill>
              </a:rPr>
              <a:t>You can learn more about my novel at www.AngelIslandNovel.com</a:t>
            </a:r>
          </a:p>
          <a:p>
            <a:endParaRPr lang="en-US" dirty="0"/>
          </a:p>
        </p:txBody>
      </p:sp>
    </p:spTree>
    <p:extLst>
      <p:ext uri="{BB962C8B-B14F-4D97-AF65-F5344CB8AC3E}">
        <p14:creationId xmlns:p14="http://schemas.microsoft.com/office/powerpoint/2010/main" val="388974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Go Board</a:t>
            </a:r>
          </a:p>
        </p:txBody>
      </p:sp>
      <p:pic>
        <p:nvPicPr>
          <p:cNvPr id="5" name="Picture 4">
            <a:extLst>
              <a:ext uri="{FF2B5EF4-FFF2-40B4-BE49-F238E27FC236}">
                <a16:creationId xmlns:a16="http://schemas.microsoft.com/office/drawing/2014/main" id="{11859A48-42E8-8749-AAFF-9913887F40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64378" y="1690688"/>
            <a:ext cx="5263243" cy="4971369"/>
          </a:xfrm>
          <a:prstGeom prst="rect">
            <a:avLst/>
          </a:prstGeom>
        </p:spPr>
      </p:pic>
    </p:spTree>
    <p:extLst>
      <p:ext uri="{BB962C8B-B14F-4D97-AF65-F5344CB8AC3E}">
        <p14:creationId xmlns:p14="http://schemas.microsoft.com/office/powerpoint/2010/main" val="21077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Black Kitchen Worker</a:t>
            </a:r>
          </a:p>
        </p:txBody>
      </p:sp>
      <p:pic>
        <p:nvPicPr>
          <p:cNvPr id="4" name="Picture 3" descr="A group of people in purple shirts&#10;&#10;Description automatically generated">
            <a:extLst>
              <a:ext uri="{FF2B5EF4-FFF2-40B4-BE49-F238E27FC236}">
                <a16:creationId xmlns:a16="http://schemas.microsoft.com/office/drawing/2014/main" id="{DEFBC432-2CA2-334A-9D55-5E3AAB7D98D3}"/>
              </a:ext>
            </a:extLst>
          </p:cNvPr>
          <p:cNvPicPr>
            <a:picLocks noChangeAspect="1"/>
          </p:cNvPicPr>
          <p:nvPr/>
        </p:nvPicPr>
        <p:blipFill>
          <a:blip r:embed="rId3"/>
          <a:stretch>
            <a:fillRect/>
          </a:stretch>
        </p:blipFill>
        <p:spPr>
          <a:xfrm>
            <a:off x="3521528" y="1505631"/>
            <a:ext cx="5148943" cy="5148943"/>
          </a:xfrm>
          <a:prstGeom prst="rect">
            <a:avLst/>
          </a:prstGeom>
        </p:spPr>
      </p:pic>
    </p:spTree>
    <p:extLst>
      <p:ext uri="{BB962C8B-B14F-4D97-AF65-F5344CB8AC3E}">
        <p14:creationId xmlns:p14="http://schemas.microsoft.com/office/powerpoint/2010/main" val="59210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Surprises</a:t>
            </a:r>
          </a:p>
        </p:txBody>
      </p:sp>
      <p:sp>
        <p:nvSpPr>
          <p:cNvPr id="3" name="Content Placeholder 2">
            <a:extLst>
              <a:ext uri="{FF2B5EF4-FFF2-40B4-BE49-F238E27FC236}">
                <a16:creationId xmlns:a16="http://schemas.microsoft.com/office/drawing/2014/main" id="{D2969DC9-E608-2D42-ACFF-CBAC3F4D61D6}"/>
              </a:ext>
            </a:extLst>
          </p:cNvPr>
          <p:cNvSpPr>
            <a:spLocks noGrp="1"/>
          </p:cNvSpPr>
          <p:nvPr>
            <p:ph idx="1"/>
          </p:nvPr>
        </p:nvSpPr>
        <p:spPr>
          <a:xfrm>
            <a:off x="7100888" y="1825625"/>
            <a:ext cx="4252912" cy="4351338"/>
          </a:xfrm>
          <a:solidFill>
            <a:schemeClr val="accent4">
              <a:lumMod val="20000"/>
              <a:lumOff val="80000"/>
            </a:schemeClr>
          </a:solidFill>
          <a:ln w="127000">
            <a:solidFill>
              <a:schemeClr val="accent1"/>
            </a:solidFill>
          </a:ln>
        </p:spPr>
        <p:txBody>
          <a:bodyPr/>
          <a:lstStyle/>
          <a:p>
            <a:pPr marL="0" indent="0" algn="ctr">
              <a:buNone/>
            </a:pPr>
            <a:endParaRPr lang="en-US" sz="6000" dirty="0">
              <a:latin typeface="Palatino" pitchFamily="2" charset="77"/>
              <a:ea typeface="Palatino" pitchFamily="2" charset="77"/>
            </a:endParaRPr>
          </a:p>
          <a:p>
            <a:pPr marL="0" indent="0" algn="ctr">
              <a:buNone/>
            </a:pPr>
            <a:r>
              <a:rPr lang="en-US" sz="6000" dirty="0">
                <a:latin typeface="Palatino" pitchFamily="2" charset="77"/>
                <a:ea typeface="Palatino" pitchFamily="2" charset="77"/>
              </a:rPr>
              <a:t>ℹ️ </a:t>
            </a:r>
          </a:p>
          <a:p>
            <a:pPr marL="0" indent="0" algn="ctr">
              <a:buNone/>
            </a:pPr>
            <a:r>
              <a:rPr lang="en-US" sz="3200" b="1" dirty="0">
                <a:latin typeface="Palatino" pitchFamily="2" charset="77"/>
                <a:ea typeface="Palatino" pitchFamily="2" charset="77"/>
              </a:rPr>
              <a:t>Lesson #2</a:t>
            </a:r>
          </a:p>
          <a:p>
            <a:pPr marL="0" indent="0" algn="ctr">
              <a:buNone/>
            </a:pPr>
            <a:endParaRPr lang="en-US" sz="3200" dirty="0">
              <a:latin typeface="Palatino" pitchFamily="2" charset="77"/>
              <a:ea typeface="Palatino" pitchFamily="2" charset="77"/>
            </a:endParaRPr>
          </a:p>
          <a:p>
            <a:pPr marL="0" indent="0" algn="ctr">
              <a:buNone/>
            </a:pPr>
            <a:r>
              <a:rPr lang="en-US" sz="3200" dirty="0">
                <a:latin typeface="Palatino" pitchFamily="2" charset="77"/>
                <a:ea typeface="Palatino" pitchFamily="2" charset="77"/>
              </a:rPr>
              <a:t>Run with it.</a:t>
            </a:r>
          </a:p>
        </p:txBody>
      </p:sp>
      <p:sp>
        <p:nvSpPr>
          <p:cNvPr id="4" name="TextBox 3">
            <a:extLst>
              <a:ext uri="{FF2B5EF4-FFF2-40B4-BE49-F238E27FC236}">
                <a16:creationId xmlns:a16="http://schemas.microsoft.com/office/drawing/2014/main" id="{103416DF-85A6-B14D-BFBF-5181896640BF}"/>
              </a:ext>
            </a:extLst>
          </p:cNvPr>
          <p:cNvSpPr txBox="1"/>
          <p:nvPr/>
        </p:nvSpPr>
        <p:spPr>
          <a:xfrm>
            <a:off x="1306284" y="2761796"/>
            <a:ext cx="5159829"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Palatino" pitchFamily="2" charset="77"/>
                <a:ea typeface="Palatino" pitchFamily="2" charset="77"/>
              </a:rPr>
              <a:t>The stairs</a:t>
            </a:r>
          </a:p>
          <a:p>
            <a:pPr marL="285750" indent="-285750">
              <a:buFont typeface="Arial" panose="020B0604020202020204" pitchFamily="34" charset="0"/>
              <a:buChar char="•"/>
            </a:pPr>
            <a:r>
              <a:rPr lang="en-US" sz="3200" dirty="0">
                <a:latin typeface="Palatino" pitchFamily="2" charset="77"/>
                <a:ea typeface="Palatino" pitchFamily="2" charset="77"/>
              </a:rPr>
              <a:t>The Go board</a:t>
            </a:r>
          </a:p>
          <a:p>
            <a:pPr marL="285750" indent="-285750">
              <a:buFont typeface="Arial" panose="020B0604020202020204" pitchFamily="34" charset="0"/>
              <a:buChar char="•"/>
            </a:pPr>
            <a:r>
              <a:rPr lang="en-US" sz="3200" dirty="0">
                <a:latin typeface="Palatino" pitchFamily="2" charset="77"/>
                <a:ea typeface="Palatino" pitchFamily="2" charset="77"/>
              </a:rPr>
              <a:t>The Black kitchen worker</a:t>
            </a:r>
          </a:p>
        </p:txBody>
      </p:sp>
    </p:spTree>
    <p:extLst>
      <p:ext uri="{BB962C8B-B14F-4D97-AF65-F5344CB8AC3E}">
        <p14:creationId xmlns:p14="http://schemas.microsoft.com/office/powerpoint/2010/main" val="44551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Revisions</a:t>
            </a:r>
          </a:p>
        </p:txBody>
      </p:sp>
      <p:sp>
        <p:nvSpPr>
          <p:cNvPr id="4" name="TextBox 3">
            <a:extLst>
              <a:ext uri="{FF2B5EF4-FFF2-40B4-BE49-F238E27FC236}">
                <a16:creationId xmlns:a16="http://schemas.microsoft.com/office/drawing/2014/main" id="{103416DF-85A6-B14D-BFBF-5181896640BF}"/>
              </a:ext>
            </a:extLst>
          </p:cNvPr>
          <p:cNvSpPr txBox="1"/>
          <p:nvPr/>
        </p:nvSpPr>
        <p:spPr>
          <a:xfrm>
            <a:off x="4223656" y="2282825"/>
            <a:ext cx="4441372"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Palatino" pitchFamily="2" charset="77"/>
                <a:ea typeface="Palatino" pitchFamily="2" charset="77"/>
              </a:rPr>
              <a:t>My critique group</a:t>
            </a:r>
          </a:p>
          <a:p>
            <a:pPr marL="285750" indent="-285750">
              <a:buFont typeface="Arial" panose="020B0604020202020204" pitchFamily="34" charset="0"/>
              <a:buChar char="•"/>
            </a:pPr>
            <a:r>
              <a:rPr lang="en-US" sz="3200" dirty="0">
                <a:latin typeface="Palatino" pitchFamily="2" charset="77"/>
                <a:ea typeface="Palatino" pitchFamily="2" charset="77"/>
              </a:rPr>
              <a:t>My agent</a:t>
            </a:r>
          </a:p>
          <a:p>
            <a:pPr marL="285750" indent="-285750">
              <a:buFont typeface="Arial" panose="020B0604020202020204" pitchFamily="34" charset="0"/>
              <a:buChar char="•"/>
            </a:pPr>
            <a:r>
              <a:rPr lang="en-US" sz="3200" dirty="0">
                <a:latin typeface="Palatino" pitchFamily="2" charset="77"/>
                <a:ea typeface="Palatino" pitchFamily="2" charset="77"/>
              </a:rPr>
              <a:t>My editors</a:t>
            </a:r>
          </a:p>
        </p:txBody>
      </p:sp>
    </p:spTree>
    <p:extLst>
      <p:ext uri="{BB962C8B-B14F-4D97-AF65-F5344CB8AC3E}">
        <p14:creationId xmlns:p14="http://schemas.microsoft.com/office/powerpoint/2010/main" val="126019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fontScale="90000"/>
          </a:bodyPr>
          <a:lstStyle/>
          <a:p>
            <a:pPr algn="ctr"/>
            <a:r>
              <a:rPr lang="en-US" sz="5300" dirty="0">
                <a:latin typeface="Palatino" pitchFamily="2" charset="77"/>
                <a:ea typeface="Palatino" pitchFamily="2" charset="77"/>
              </a:rPr>
              <a:t>My Critique Group: </a:t>
            </a:r>
            <a:br>
              <a:rPr lang="en-US" sz="4800" dirty="0">
                <a:latin typeface="Palatino" pitchFamily="2" charset="77"/>
                <a:ea typeface="Palatino" pitchFamily="2" charset="77"/>
              </a:rPr>
            </a:br>
            <a:r>
              <a:rPr lang="en-US" dirty="0">
                <a:latin typeface="Palatino" pitchFamily="2" charset="77"/>
                <a:ea typeface="Palatino" pitchFamily="2" charset="77"/>
              </a:rPr>
              <a:t>The ”Pale Powers”</a:t>
            </a:r>
          </a:p>
        </p:txBody>
      </p:sp>
      <p:sp>
        <p:nvSpPr>
          <p:cNvPr id="4" name="TextBox 3">
            <a:extLst>
              <a:ext uri="{FF2B5EF4-FFF2-40B4-BE49-F238E27FC236}">
                <a16:creationId xmlns:a16="http://schemas.microsoft.com/office/drawing/2014/main" id="{103416DF-85A6-B14D-BFBF-5181896640BF}"/>
              </a:ext>
            </a:extLst>
          </p:cNvPr>
          <p:cNvSpPr txBox="1"/>
          <p:nvPr/>
        </p:nvSpPr>
        <p:spPr>
          <a:xfrm>
            <a:off x="3320141" y="1841242"/>
            <a:ext cx="6150429" cy="5016758"/>
          </a:xfrm>
          <a:prstGeom prst="rect">
            <a:avLst/>
          </a:prstGeom>
          <a:noFill/>
        </p:spPr>
        <p:txBody>
          <a:bodyPr wrap="square" rtlCol="0">
            <a:spAutoFit/>
          </a:bodyPr>
          <a:lstStyle/>
          <a:p>
            <a:r>
              <a:rPr lang="en-US" sz="3200" dirty="0">
                <a:effectLst/>
                <a:latin typeface="Palatino" pitchFamily="2" charset="77"/>
                <a:ea typeface="Palatino" pitchFamily="2" charset="77"/>
              </a:rPr>
              <a:t>Father and Grandfather</a:t>
            </a:r>
          </a:p>
          <a:p>
            <a:r>
              <a:rPr lang="en-US" sz="3200" dirty="0">
                <a:effectLst/>
                <a:latin typeface="Palatino" pitchFamily="2" charset="77"/>
                <a:ea typeface="Palatino" pitchFamily="2" charset="77"/>
              </a:rPr>
              <a:t>call them “white ghosts.” To me,</a:t>
            </a:r>
          </a:p>
          <a:p>
            <a:r>
              <a:rPr lang="en-US" sz="3200" dirty="0">
                <a:effectLst/>
                <a:latin typeface="Palatino" pitchFamily="2" charset="77"/>
                <a:ea typeface="Palatino" pitchFamily="2" charset="77"/>
              </a:rPr>
              <a:t>they are the pale powers. Ghosts</a:t>
            </a:r>
          </a:p>
          <a:p>
            <a:r>
              <a:rPr lang="en-US" sz="3200" dirty="0">
                <a:effectLst/>
                <a:latin typeface="Palatino" pitchFamily="2" charset="77"/>
                <a:ea typeface="Palatino" pitchFamily="2" charset="77"/>
              </a:rPr>
              <a:t>have the power only to haunt,</a:t>
            </a:r>
          </a:p>
          <a:p>
            <a:r>
              <a:rPr lang="en-US" sz="3200" dirty="0">
                <a:effectLst/>
                <a:latin typeface="Palatino" pitchFamily="2" charset="77"/>
                <a:ea typeface="Palatino" pitchFamily="2" charset="77"/>
              </a:rPr>
              <a:t>to frighten. These white faces</a:t>
            </a:r>
          </a:p>
          <a:p>
            <a:r>
              <a:rPr lang="en-US" sz="3200" dirty="0">
                <a:effectLst/>
                <a:latin typeface="Palatino" pitchFamily="2" charset="77"/>
                <a:ea typeface="Palatino" pitchFamily="2" charset="77"/>
              </a:rPr>
              <a:t>sit behind the desks</a:t>
            </a:r>
          </a:p>
          <a:p>
            <a:r>
              <a:rPr lang="en-US" sz="3200" dirty="0">
                <a:effectLst/>
                <a:latin typeface="Palatino" pitchFamily="2" charset="77"/>
                <a:ea typeface="Palatino" pitchFamily="2" charset="77"/>
              </a:rPr>
              <a:t>we line up at. They ask</a:t>
            </a:r>
          </a:p>
          <a:p>
            <a:r>
              <a:rPr lang="en-US" sz="3200" dirty="0">
                <a:effectLst/>
                <a:latin typeface="Palatino" pitchFamily="2" charset="77"/>
                <a:ea typeface="Palatino" pitchFamily="2" charset="77"/>
              </a:rPr>
              <a:t>the questions. They</a:t>
            </a:r>
          </a:p>
          <a:p>
            <a:r>
              <a:rPr lang="en-US" sz="3200" dirty="0">
                <a:effectLst/>
                <a:latin typeface="Palatino" pitchFamily="2" charset="77"/>
                <a:ea typeface="Palatino" pitchFamily="2" charset="77"/>
              </a:rPr>
              <a:t>guard the doors.</a:t>
            </a:r>
          </a:p>
          <a:p>
            <a:endParaRPr lang="en-US" sz="3200" dirty="0">
              <a:latin typeface="Palatino" pitchFamily="2" charset="77"/>
              <a:ea typeface="Palatino" pitchFamily="2" charset="77"/>
            </a:endParaRPr>
          </a:p>
        </p:txBody>
      </p:sp>
    </p:spTree>
    <p:extLst>
      <p:ext uri="{BB962C8B-B14F-4D97-AF65-F5344CB8AC3E}">
        <p14:creationId xmlns:p14="http://schemas.microsoft.com/office/powerpoint/2010/main" val="405057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My Agent: Kow Loon</a:t>
            </a:r>
          </a:p>
        </p:txBody>
      </p:sp>
      <p:sp>
        <p:nvSpPr>
          <p:cNvPr id="4" name="TextBox 3">
            <a:extLst>
              <a:ext uri="{FF2B5EF4-FFF2-40B4-BE49-F238E27FC236}">
                <a16:creationId xmlns:a16="http://schemas.microsoft.com/office/drawing/2014/main" id="{103416DF-85A6-B14D-BFBF-5181896640BF}"/>
              </a:ext>
            </a:extLst>
          </p:cNvPr>
          <p:cNvSpPr txBox="1"/>
          <p:nvPr/>
        </p:nvSpPr>
        <p:spPr>
          <a:xfrm>
            <a:off x="740228" y="1690688"/>
            <a:ext cx="6150429" cy="4031873"/>
          </a:xfrm>
          <a:prstGeom prst="rect">
            <a:avLst/>
          </a:prstGeom>
          <a:noFill/>
        </p:spPr>
        <p:txBody>
          <a:bodyPr wrap="square" rtlCol="0">
            <a:spAutoFit/>
          </a:bodyPr>
          <a:lstStyle/>
          <a:p>
            <a:r>
              <a:rPr lang="en-US" sz="3200" dirty="0">
                <a:effectLst/>
                <a:latin typeface="Times" pitchFamily="2" charset="0"/>
              </a:rPr>
              <a:t>At dinner, I look</a:t>
            </a:r>
          </a:p>
          <a:p>
            <a:r>
              <a:rPr lang="en-US" sz="3200" dirty="0">
                <a:effectLst/>
                <a:latin typeface="Times" pitchFamily="2" charset="0"/>
              </a:rPr>
              <a:t>across the rows of tables, counting</a:t>
            </a:r>
          </a:p>
          <a:p>
            <a:r>
              <a:rPr lang="en-US" sz="3200" dirty="0">
                <a:effectLst/>
                <a:latin typeface="Times" pitchFamily="2" charset="0"/>
              </a:rPr>
              <a:t>all the stories packed</a:t>
            </a:r>
          </a:p>
          <a:p>
            <a:r>
              <a:rPr lang="en-US" sz="3200" dirty="0">
                <a:effectLst/>
                <a:latin typeface="Times" pitchFamily="2" charset="0"/>
              </a:rPr>
              <a:t>into this crowded hall. Knowing</a:t>
            </a:r>
          </a:p>
          <a:p>
            <a:r>
              <a:rPr lang="en-US" sz="3200" dirty="0">
                <a:effectLst/>
                <a:latin typeface="Times" pitchFamily="2" charset="0"/>
              </a:rPr>
              <a:t>that for every man</a:t>
            </a:r>
          </a:p>
          <a:p>
            <a:r>
              <a:rPr lang="en-US" sz="3200" dirty="0">
                <a:effectLst/>
                <a:latin typeface="Times" pitchFamily="2" charset="0"/>
              </a:rPr>
              <a:t>who thinks himself</a:t>
            </a:r>
          </a:p>
          <a:p>
            <a:r>
              <a:rPr lang="en-US" sz="3200" dirty="0">
                <a:effectLst/>
                <a:latin typeface="Times" pitchFamily="2" charset="0"/>
              </a:rPr>
              <a:t>the only hero of the story</a:t>
            </a:r>
          </a:p>
          <a:p>
            <a:r>
              <a:rPr lang="en-US" sz="3200" dirty="0">
                <a:effectLst/>
                <a:latin typeface="Times" pitchFamily="2" charset="0"/>
              </a:rPr>
              <a:t>of his family, there are wives</a:t>
            </a:r>
          </a:p>
        </p:txBody>
      </p:sp>
      <p:sp>
        <p:nvSpPr>
          <p:cNvPr id="3" name="TextBox 2">
            <a:extLst>
              <a:ext uri="{FF2B5EF4-FFF2-40B4-BE49-F238E27FC236}">
                <a16:creationId xmlns:a16="http://schemas.microsoft.com/office/drawing/2014/main" id="{8542D8C9-78DE-0444-BDCF-880DDD86338B}"/>
              </a:ext>
            </a:extLst>
          </p:cNvPr>
          <p:cNvSpPr txBox="1"/>
          <p:nvPr/>
        </p:nvSpPr>
        <p:spPr>
          <a:xfrm>
            <a:off x="7326085" y="1690688"/>
            <a:ext cx="4463143" cy="3816429"/>
          </a:xfrm>
          <a:prstGeom prst="rect">
            <a:avLst/>
          </a:prstGeom>
          <a:noFill/>
        </p:spPr>
        <p:txBody>
          <a:bodyPr wrap="square" rtlCol="0">
            <a:spAutoFit/>
          </a:bodyPr>
          <a:lstStyle/>
          <a:p>
            <a:r>
              <a:rPr lang="en-US" sz="3200" dirty="0">
                <a:effectLst/>
                <a:latin typeface="Palatino" pitchFamily="2" charset="77"/>
                <a:ea typeface="Palatino" pitchFamily="2" charset="77"/>
              </a:rPr>
              <a:t>and daughters, sisters</a:t>
            </a:r>
          </a:p>
          <a:p>
            <a:r>
              <a:rPr lang="en-US" sz="3200" dirty="0">
                <a:effectLst/>
                <a:latin typeface="Palatino" pitchFamily="2" charset="77"/>
                <a:ea typeface="Palatino" pitchFamily="2" charset="77"/>
              </a:rPr>
              <a:t>and mothers, left</a:t>
            </a:r>
          </a:p>
          <a:p>
            <a:r>
              <a:rPr lang="en-US" sz="3200" dirty="0">
                <a:effectLst/>
                <a:latin typeface="Palatino" pitchFamily="2" charset="77"/>
                <a:ea typeface="Palatino" pitchFamily="2" charset="77"/>
              </a:rPr>
              <a:t>back home or waiting</a:t>
            </a:r>
          </a:p>
          <a:p>
            <a:r>
              <a:rPr lang="en-US" sz="3200" dirty="0">
                <a:effectLst/>
                <a:latin typeface="Palatino" pitchFamily="2" charset="77"/>
                <a:ea typeface="Palatino" pitchFamily="2" charset="77"/>
              </a:rPr>
              <a:t>like us, across the way</a:t>
            </a:r>
          </a:p>
          <a:p>
            <a:r>
              <a:rPr lang="en-US" sz="3200" dirty="0">
                <a:effectLst/>
                <a:latin typeface="Palatino" pitchFamily="2" charset="77"/>
                <a:ea typeface="Palatino" pitchFamily="2" charset="77"/>
              </a:rPr>
              <a:t>in the women’s dorm,</a:t>
            </a:r>
          </a:p>
          <a:p>
            <a:r>
              <a:rPr lang="en-US" sz="3200" dirty="0">
                <a:effectLst/>
                <a:latin typeface="Palatino" pitchFamily="2" charset="77"/>
                <a:ea typeface="Palatino" pitchFamily="2" charset="77"/>
              </a:rPr>
              <a:t>whose stories still wait</a:t>
            </a:r>
          </a:p>
          <a:p>
            <a:r>
              <a:rPr lang="en-US" sz="3200" dirty="0">
                <a:effectLst/>
                <a:latin typeface="Palatino" pitchFamily="2" charset="77"/>
                <a:ea typeface="Palatino" pitchFamily="2" charset="77"/>
              </a:rPr>
              <a:t>to be told.</a:t>
            </a:r>
          </a:p>
          <a:p>
            <a:endParaRPr lang="en-US" dirty="0"/>
          </a:p>
        </p:txBody>
      </p:sp>
    </p:spTree>
    <p:extLst>
      <p:ext uri="{BB962C8B-B14F-4D97-AF65-F5344CB8AC3E}">
        <p14:creationId xmlns:p14="http://schemas.microsoft.com/office/powerpoint/2010/main" val="167739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Simon &amp; Schuster Editors</a:t>
            </a:r>
          </a:p>
        </p:txBody>
      </p:sp>
      <p:sp>
        <p:nvSpPr>
          <p:cNvPr id="4" name="TextBox 3">
            <a:extLst>
              <a:ext uri="{FF2B5EF4-FFF2-40B4-BE49-F238E27FC236}">
                <a16:creationId xmlns:a16="http://schemas.microsoft.com/office/drawing/2014/main" id="{103416DF-85A6-B14D-BFBF-5181896640BF}"/>
              </a:ext>
            </a:extLst>
          </p:cNvPr>
          <p:cNvSpPr txBox="1"/>
          <p:nvPr/>
        </p:nvSpPr>
        <p:spPr>
          <a:xfrm>
            <a:off x="4610189" y="1690688"/>
            <a:ext cx="445886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pitchFamily="2" charset="0"/>
              </a:rPr>
              <a:t>My editor</a:t>
            </a:r>
          </a:p>
          <a:p>
            <a:pPr marL="457200" indent="-457200">
              <a:buFont typeface="Arial" panose="020B0604020202020204" pitchFamily="34" charset="0"/>
              <a:buChar char="•"/>
            </a:pPr>
            <a:r>
              <a:rPr lang="en-US" sz="3200" dirty="0">
                <a:latin typeface="Times" pitchFamily="2" charset="0"/>
              </a:rPr>
              <a:t>Senior editor</a:t>
            </a:r>
          </a:p>
          <a:p>
            <a:pPr marL="457200" indent="-457200">
              <a:buFont typeface="Arial" panose="020B0604020202020204" pitchFamily="34" charset="0"/>
              <a:buChar char="•"/>
            </a:pPr>
            <a:r>
              <a:rPr lang="en-US" sz="3200" dirty="0">
                <a:latin typeface="Times" pitchFamily="2" charset="0"/>
              </a:rPr>
              <a:t>Copyeditor</a:t>
            </a:r>
          </a:p>
          <a:p>
            <a:pPr marL="457200" indent="-457200">
              <a:buFont typeface="Arial" panose="020B0604020202020204" pitchFamily="34" charset="0"/>
              <a:buChar char="•"/>
            </a:pPr>
            <a:r>
              <a:rPr lang="en-US" sz="3200" dirty="0">
                <a:latin typeface="Times" pitchFamily="2" charset="0"/>
              </a:rPr>
              <a:t>Designer</a:t>
            </a:r>
          </a:p>
          <a:p>
            <a:pPr marL="457200" indent="-457200">
              <a:buFont typeface="Arial" panose="020B0604020202020204" pitchFamily="34" charset="0"/>
              <a:buChar char="•"/>
            </a:pPr>
            <a:endParaRPr lang="en-US" sz="3200" dirty="0">
              <a:latin typeface="Times" pitchFamily="2" charset="0"/>
            </a:endParaRPr>
          </a:p>
          <a:p>
            <a:pPr marL="457200" indent="-457200">
              <a:buFont typeface="Arial" panose="020B0604020202020204" pitchFamily="34" charset="0"/>
              <a:buChar char="•"/>
            </a:pPr>
            <a:r>
              <a:rPr lang="en-US" sz="3200" dirty="0">
                <a:effectLst/>
                <a:latin typeface="Times" pitchFamily="2" charset="0"/>
              </a:rPr>
              <a:t>7 months</a:t>
            </a:r>
          </a:p>
          <a:p>
            <a:pPr marL="457200" indent="-457200">
              <a:buFont typeface="Arial" panose="020B0604020202020204" pitchFamily="34" charset="0"/>
              <a:buChar char="•"/>
            </a:pPr>
            <a:r>
              <a:rPr lang="en-US" sz="3200" dirty="0">
                <a:latin typeface="Times" pitchFamily="2" charset="0"/>
              </a:rPr>
              <a:t>6 round trips</a:t>
            </a:r>
          </a:p>
          <a:p>
            <a:pPr marL="457200" indent="-457200">
              <a:buFont typeface="Arial" panose="020B0604020202020204" pitchFamily="34" charset="0"/>
              <a:buChar char="•"/>
            </a:pPr>
            <a:r>
              <a:rPr lang="en-US" sz="3200" dirty="0">
                <a:effectLst/>
                <a:latin typeface="Times" pitchFamily="2" charset="0"/>
              </a:rPr>
              <a:t>983 comments</a:t>
            </a:r>
          </a:p>
          <a:p>
            <a:pPr marL="457200" indent="-457200">
              <a:buFont typeface="Arial" panose="020B0604020202020204" pitchFamily="34" charset="0"/>
              <a:buChar char="•"/>
            </a:pPr>
            <a:endParaRPr lang="en-US" sz="3200" dirty="0">
              <a:latin typeface="Times" pitchFamily="2" charset="0"/>
            </a:endParaRPr>
          </a:p>
        </p:txBody>
      </p:sp>
    </p:spTree>
    <p:extLst>
      <p:ext uri="{BB962C8B-B14F-4D97-AF65-F5344CB8AC3E}">
        <p14:creationId xmlns:p14="http://schemas.microsoft.com/office/powerpoint/2010/main" val="243218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Simon &amp; Schuster Feedback</a:t>
            </a:r>
          </a:p>
        </p:txBody>
      </p:sp>
      <p:sp>
        <p:nvSpPr>
          <p:cNvPr id="4" name="TextBox 3">
            <a:extLst>
              <a:ext uri="{FF2B5EF4-FFF2-40B4-BE49-F238E27FC236}">
                <a16:creationId xmlns:a16="http://schemas.microsoft.com/office/drawing/2014/main" id="{103416DF-85A6-B14D-BFBF-5181896640BF}"/>
              </a:ext>
            </a:extLst>
          </p:cNvPr>
          <p:cNvSpPr txBox="1"/>
          <p:nvPr/>
        </p:nvSpPr>
        <p:spPr>
          <a:xfrm>
            <a:off x="4073755" y="1859340"/>
            <a:ext cx="6150429"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latin typeface="Times" pitchFamily="2" charset="0"/>
              </a:rPr>
              <a:t>The feelings</a:t>
            </a:r>
          </a:p>
          <a:p>
            <a:pPr marL="457200" indent="-457200">
              <a:buFont typeface="Arial" panose="020B0604020202020204" pitchFamily="34" charset="0"/>
              <a:buChar char="•"/>
            </a:pPr>
            <a:r>
              <a:rPr lang="en-US" sz="3200" dirty="0">
                <a:effectLst/>
                <a:latin typeface="Times" pitchFamily="2" charset="0"/>
              </a:rPr>
              <a:t>Give me a break, dude!</a:t>
            </a:r>
          </a:p>
          <a:p>
            <a:pPr marL="457200" indent="-457200">
              <a:buFont typeface="Arial" panose="020B0604020202020204" pitchFamily="34" charset="0"/>
              <a:buChar char="•"/>
            </a:pPr>
            <a:r>
              <a:rPr lang="en-US" sz="3200" dirty="0">
                <a:latin typeface="Times" pitchFamily="2" charset="0"/>
              </a:rPr>
              <a:t>The cultural tightrope</a:t>
            </a:r>
          </a:p>
        </p:txBody>
      </p:sp>
    </p:spTree>
    <p:extLst>
      <p:ext uri="{BB962C8B-B14F-4D97-AF65-F5344CB8AC3E}">
        <p14:creationId xmlns:p14="http://schemas.microsoft.com/office/powerpoint/2010/main" val="422314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Feelings</a:t>
            </a:r>
          </a:p>
        </p:txBody>
      </p:sp>
      <p:sp>
        <p:nvSpPr>
          <p:cNvPr id="4" name="TextBox 3">
            <a:extLst>
              <a:ext uri="{FF2B5EF4-FFF2-40B4-BE49-F238E27FC236}">
                <a16:creationId xmlns:a16="http://schemas.microsoft.com/office/drawing/2014/main" id="{103416DF-85A6-B14D-BFBF-5181896640BF}"/>
              </a:ext>
            </a:extLst>
          </p:cNvPr>
          <p:cNvSpPr txBox="1"/>
          <p:nvPr/>
        </p:nvSpPr>
        <p:spPr>
          <a:xfrm>
            <a:off x="4194810" y="1690688"/>
            <a:ext cx="4976404" cy="4031873"/>
          </a:xfrm>
          <a:prstGeom prst="rect">
            <a:avLst/>
          </a:prstGeom>
          <a:noFill/>
        </p:spPr>
        <p:txBody>
          <a:bodyPr wrap="square" rtlCol="0">
            <a:spAutoFit/>
          </a:bodyPr>
          <a:lstStyle/>
          <a:p>
            <a:r>
              <a:rPr lang="en-US" sz="3200" dirty="0">
                <a:effectLst/>
                <a:latin typeface="Times" pitchFamily="2" charset="0"/>
              </a:rPr>
              <a:t>I’m electrified,</a:t>
            </a:r>
          </a:p>
          <a:p>
            <a:r>
              <a:rPr lang="en-US" sz="3200" dirty="0">
                <a:effectLst/>
                <a:latin typeface="Times" pitchFamily="2" charset="0"/>
              </a:rPr>
              <a:t>on fire, the morning light</a:t>
            </a:r>
          </a:p>
          <a:p>
            <a:r>
              <a:rPr lang="en-US" sz="3200" dirty="0">
                <a:effectLst/>
                <a:latin typeface="Times" pitchFamily="2" charset="0"/>
              </a:rPr>
              <a:t>that streams</a:t>
            </a:r>
          </a:p>
          <a:p>
            <a:r>
              <a:rPr lang="en-US" sz="3200" dirty="0">
                <a:effectLst/>
                <a:latin typeface="Times" pitchFamily="2" charset="0"/>
              </a:rPr>
              <a:t>into the barracks through</a:t>
            </a:r>
          </a:p>
          <a:p>
            <a:r>
              <a:rPr lang="en-US" sz="3200" dirty="0">
                <a:effectLst/>
                <a:latin typeface="Times" pitchFamily="2" charset="0"/>
              </a:rPr>
              <a:t>barred windows. I’m lit</a:t>
            </a:r>
          </a:p>
          <a:p>
            <a:r>
              <a:rPr lang="en-US" sz="3200" dirty="0">
                <a:effectLst/>
                <a:latin typeface="Times" pitchFamily="2" charset="0"/>
              </a:rPr>
              <a:t>with hope, desire, with</a:t>
            </a:r>
          </a:p>
          <a:p>
            <a:r>
              <a:rPr lang="en-US" sz="3200" dirty="0">
                <a:effectLst/>
                <a:latin typeface="Times" pitchFamily="2" charset="0"/>
              </a:rPr>
              <a:t>gratitude to the universe,</a:t>
            </a:r>
          </a:p>
          <a:p>
            <a:r>
              <a:rPr lang="en-US" sz="3200" dirty="0">
                <a:effectLst/>
                <a:latin typeface="Times" pitchFamily="2" charset="0"/>
              </a:rPr>
              <a:t>Yukiko, </a:t>
            </a:r>
            <a:r>
              <a:rPr lang="en-US" sz="3200" dirty="0" err="1">
                <a:effectLst/>
                <a:latin typeface="Times" pitchFamily="2" charset="0"/>
              </a:rPr>
              <a:t>Boocher</a:t>
            </a:r>
            <a:r>
              <a:rPr lang="en-US" sz="3200" dirty="0">
                <a:effectLst/>
                <a:latin typeface="Times" pitchFamily="2" charset="0"/>
              </a:rPr>
              <a:t>.</a:t>
            </a:r>
          </a:p>
        </p:txBody>
      </p:sp>
    </p:spTree>
    <p:extLst>
      <p:ext uri="{BB962C8B-B14F-4D97-AF65-F5344CB8AC3E}">
        <p14:creationId xmlns:p14="http://schemas.microsoft.com/office/powerpoint/2010/main" val="211272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Line Breaks</a:t>
            </a:r>
          </a:p>
        </p:txBody>
      </p:sp>
      <p:pic>
        <p:nvPicPr>
          <p:cNvPr id="5" name="Picture 4" descr="A screenshot of a computer&#10;&#10;Description automatically generated">
            <a:extLst>
              <a:ext uri="{FF2B5EF4-FFF2-40B4-BE49-F238E27FC236}">
                <a16:creationId xmlns:a16="http://schemas.microsoft.com/office/drawing/2014/main" id="{E612294E-381C-654D-9894-2990B63DD760}"/>
              </a:ext>
            </a:extLst>
          </p:cNvPr>
          <p:cNvPicPr>
            <a:picLocks noChangeAspect="1"/>
          </p:cNvPicPr>
          <p:nvPr/>
        </p:nvPicPr>
        <p:blipFill>
          <a:blip r:embed="rId3"/>
          <a:stretch>
            <a:fillRect/>
          </a:stretch>
        </p:blipFill>
        <p:spPr>
          <a:xfrm>
            <a:off x="1637050" y="1435855"/>
            <a:ext cx="8917900" cy="5167312"/>
          </a:xfrm>
          <a:prstGeom prst="rect">
            <a:avLst/>
          </a:prstGeom>
        </p:spPr>
      </p:pic>
    </p:spTree>
    <p:extLst>
      <p:ext uri="{BB962C8B-B14F-4D97-AF65-F5344CB8AC3E}">
        <p14:creationId xmlns:p14="http://schemas.microsoft.com/office/powerpoint/2010/main" val="133376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Origins</a:t>
            </a:r>
          </a:p>
        </p:txBody>
      </p:sp>
      <p:sp>
        <p:nvSpPr>
          <p:cNvPr id="4" name="TextBox 3">
            <a:extLst>
              <a:ext uri="{FF2B5EF4-FFF2-40B4-BE49-F238E27FC236}">
                <a16:creationId xmlns:a16="http://schemas.microsoft.com/office/drawing/2014/main" id="{103416DF-85A6-B14D-BFBF-5181896640BF}"/>
              </a:ext>
            </a:extLst>
          </p:cNvPr>
          <p:cNvSpPr txBox="1"/>
          <p:nvPr/>
        </p:nvSpPr>
        <p:spPr>
          <a:xfrm>
            <a:off x="4484914" y="2397948"/>
            <a:ext cx="4441372"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Palatino" pitchFamily="2" charset="77"/>
                <a:ea typeface="Palatino" pitchFamily="2" charset="77"/>
              </a:rPr>
              <a:t>The history</a:t>
            </a:r>
          </a:p>
          <a:p>
            <a:pPr marL="285750" indent="-285750">
              <a:buFont typeface="Arial" panose="020B0604020202020204" pitchFamily="34" charset="0"/>
              <a:buChar char="•"/>
            </a:pPr>
            <a:r>
              <a:rPr lang="en-US" sz="3200" dirty="0">
                <a:latin typeface="Palatino" pitchFamily="2" charset="77"/>
                <a:ea typeface="Palatino" pitchFamily="2" charset="77"/>
              </a:rPr>
              <a:t>My friend’s father</a:t>
            </a:r>
          </a:p>
          <a:p>
            <a:pPr marL="285750" indent="-285750">
              <a:buFont typeface="Arial" panose="020B0604020202020204" pitchFamily="34" charset="0"/>
              <a:buChar char="•"/>
            </a:pPr>
            <a:r>
              <a:rPr lang="en-US" sz="3200" dirty="0">
                <a:latin typeface="Palatino" pitchFamily="2" charset="77"/>
                <a:ea typeface="Palatino" pitchFamily="2" charset="77"/>
              </a:rPr>
              <a:t>My father</a:t>
            </a:r>
          </a:p>
          <a:p>
            <a:pPr marL="285750" indent="-285750">
              <a:buFont typeface="Arial" panose="020B0604020202020204" pitchFamily="34" charset="0"/>
              <a:buChar char="•"/>
            </a:pPr>
            <a:r>
              <a:rPr lang="en-US" sz="3200" dirty="0">
                <a:latin typeface="Palatino" pitchFamily="2" charset="77"/>
                <a:ea typeface="Palatino" pitchFamily="2" charset="77"/>
              </a:rPr>
              <a:t>The poems</a:t>
            </a:r>
          </a:p>
        </p:txBody>
      </p:sp>
    </p:spTree>
    <p:extLst>
      <p:ext uri="{BB962C8B-B14F-4D97-AF65-F5344CB8AC3E}">
        <p14:creationId xmlns:p14="http://schemas.microsoft.com/office/powerpoint/2010/main" val="1859142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Dudes and Newbs</a:t>
            </a:r>
          </a:p>
        </p:txBody>
      </p:sp>
      <p:sp>
        <p:nvSpPr>
          <p:cNvPr id="4" name="TextBox 3">
            <a:extLst>
              <a:ext uri="{FF2B5EF4-FFF2-40B4-BE49-F238E27FC236}">
                <a16:creationId xmlns:a16="http://schemas.microsoft.com/office/drawing/2014/main" id="{103416DF-85A6-B14D-BFBF-5181896640BF}"/>
              </a:ext>
            </a:extLst>
          </p:cNvPr>
          <p:cNvSpPr txBox="1"/>
          <p:nvPr/>
        </p:nvSpPr>
        <p:spPr>
          <a:xfrm>
            <a:off x="3401651" y="1914835"/>
            <a:ext cx="5388698" cy="3539430"/>
          </a:xfrm>
          <a:prstGeom prst="rect">
            <a:avLst/>
          </a:prstGeom>
          <a:noFill/>
        </p:spPr>
        <p:txBody>
          <a:bodyPr wrap="square" rtlCol="0">
            <a:spAutoFit/>
          </a:bodyPr>
          <a:lstStyle/>
          <a:p>
            <a:r>
              <a:rPr lang="en-US" sz="3200" i="1" dirty="0">
                <a:effectLst/>
                <a:latin typeface="Times" pitchFamily="2" charset="0"/>
              </a:rPr>
              <a:t>I sleep upstairs, but I like</a:t>
            </a:r>
          </a:p>
          <a:p>
            <a:r>
              <a:rPr lang="en-US" sz="3200" i="1" dirty="0">
                <a:effectLst/>
                <a:latin typeface="Times" pitchFamily="2" charset="0"/>
              </a:rPr>
              <a:t>to come down here to check out</a:t>
            </a:r>
          </a:p>
          <a:p>
            <a:r>
              <a:rPr lang="en-US" sz="3200" i="1" dirty="0">
                <a:effectLst/>
                <a:latin typeface="Times" pitchFamily="2" charset="0"/>
              </a:rPr>
              <a:t>the newbies. You probably</a:t>
            </a:r>
          </a:p>
          <a:p>
            <a:r>
              <a:rPr lang="en-US" sz="3200" i="1" dirty="0">
                <a:effectLst/>
                <a:latin typeface="Times" pitchFamily="2" charset="0"/>
              </a:rPr>
              <a:t>want to unpack and settle in,</a:t>
            </a:r>
          </a:p>
          <a:p>
            <a:r>
              <a:rPr lang="en-US" sz="3200" i="1" dirty="0">
                <a:effectLst/>
                <a:latin typeface="Times" pitchFamily="2" charset="0"/>
              </a:rPr>
              <a:t>but tomorrow, I can give you</a:t>
            </a:r>
          </a:p>
          <a:p>
            <a:r>
              <a:rPr lang="en-US" sz="3200" i="1" dirty="0">
                <a:effectLst/>
                <a:latin typeface="Times" pitchFamily="2" charset="0"/>
              </a:rPr>
              <a:t>the grand tour, if</a:t>
            </a:r>
          </a:p>
          <a:p>
            <a:r>
              <a:rPr lang="en-US" sz="3200" i="1" dirty="0">
                <a:effectLst/>
                <a:latin typeface="Times" pitchFamily="2" charset="0"/>
              </a:rPr>
              <a:t>you like.</a:t>
            </a:r>
          </a:p>
        </p:txBody>
      </p:sp>
    </p:spTree>
    <p:extLst>
      <p:ext uri="{BB962C8B-B14F-4D97-AF65-F5344CB8AC3E}">
        <p14:creationId xmlns:p14="http://schemas.microsoft.com/office/powerpoint/2010/main" val="210808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Cultural Tightrope</a:t>
            </a:r>
          </a:p>
        </p:txBody>
      </p:sp>
      <p:sp>
        <p:nvSpPr>
          <p:cNvPr id="4" name="TextBox 3">
            <a:extLst>
              <a:ext uri="{FF2B5EF4-FFF2-40B4-BE49-F238E27FC236}">
                <a16:creationId xmlns:a16="http://schemas.microsoft.com/office/drawing/2014/main" id="{103416DF-85A6-B14D-BFBF-5181896640BF}"/>
              </a:ext>
            </a:extLst>
          </p:cNvPr>
          <p:cNvSpPr txBox="1"/>
          <p:nvPr/>
        </p:nvSpPr>
        <p:spPr>
          <a:xfrm>
            <a:off x="3857352" y="1690688"/>
            <a:ext cx="4477295"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Palatino" pitchFamily="2" charset="77"/>
                <a:ea typeface="Palatino" pitchFamily="2" charset="77"/>
              </a:rPr>
              <a:t>Sensitivity reading</a:t>
            </a:r>
          </a:p>
          <a:p>
            <a:pPr marL="457200" indent="-457200">
              <a:buFont typeface="Arial" panose="020B0604020202020204" pitchFamily="34" charset="0"/>
              <a:buChar char="•"/>
            </a:pPr>
            <a:r>
              <a:rPr lang="en-US" sz="3200" dirty="0">
                <a:latin typeface="Palatino" pitchFamily="2" charset="77"/>
                <a:ea typeface="Palatino" pitchFamily="2" charset="77"/>
              </a:rPr>
              <a:t>The half-Chinese girl</a:t>
            </a:r>
          </a:p>
          <a:p>
            <a:pPr marL="457200" indent="-457200">
              <a:buFont typeface="Arial" panose="020B0604020202020204" pitchFamily="34" charset="0"/>
              <a:buChar char="•"/>
            </a:pPr>
            <a:r>
              <a:rPr lang="en-US" sz="3200" dirty="0">
                <a:effectLst/>
                <a:latin typeface="Palatino" pitchFamily="2" charset="77"/>
                <a:ea typeface="Palatino" pitchFamily="2" charset="77"/>
              </a:rPr>
              <a:t>The “sp</a:t>
            </a:r>
            <a:r>
              <a:rPr lang="en-US" sz="3200" dirty="0">
                <a:latin typeface="Palatino" pitchFamily="2" charset="77"/>
                <a:ea typeface="Palatino" pitchFamily="2" charset="77"/>
              </a:rPr>
              <a:t>ook”</a:t>
            </a:r>
          </a:p>
        </p:txBody>
      </p:sp>
    </p:spTree>
    <p:extLst>
      <p:ext uri="{BB962C8B-B14F-4D97-AF65-F5344CB8AC3E}">
        <p14:creationId xmlns:p14="http://schemas.microsoft.com/office/powerpoint/2010/main" val="253583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Revisions</a:t>
            </a:r>
          </a:p>
        </p:txBody>
      </p:sp>
      <p:sp>
        <p:nvSpPr>
          <p:cNvPr id="3" name="Content Placeholder 2">
            <a:extLst>
              <a:ext uri="{FF2B5EF4-FFF2-40B4-BE49-F238E27FC236}">
                <a16:creationId xmlns:a16="http://schemas.microsoft.com/office/drawing/2014/main" id="{D2969DC9-E608-2D42-ACFF-CBAC3F4D61D6}"/>
              </a:ext>
            </a:extLst>
          </p:cNvPr>
          <p:cNvSpPr>
            <a:spLocks noGrp="1"/>
          </p:cNvSpPr>
          <p:nvPr>
            <p:ph idx="1"/>
          </p:nvPr>
        </p:nvSpPr>
        <p:spPr>
          <a:xfrm>
            <a:off x="7100888" y="1825625"/>
            <a:ext cx="4252912" cy="4351338"/>
          </a:xfrm>
          <a:solidFill>
            <a:schemeClr val="accent4">
              <a:lumMod val="20000"/>
              <a:lumOff val="80000"/>
            </a:schemeClr>
          </a:solidFill>
          <a:ln w="127000">
            <a:solidFill>
              <a:schemeClr val="accent1"/>
            </a:solidFill>
          </a:ln>
        </p:spPr>
        <p:txBody>
          <a:bodyPr/>
          <a:lstStyle/>
          <a:p>
            <a:pPr marL="0" indent="0" algn="ctr">
              <a:buNone/>
            </a:pPr>
            <a:endParaRPr lang="en-US" sz="6000" dirty="0">
              <a:latin typeface="Palatino" pitchFamily="2" charset="77"/>
              <a:ea typeface="Palatino" pitchFamily="2" charset="77"/>
            </a:endParaRPr>
          </a:p>
          <a:p>
            <a:pPr marL="0" indent="0" algn="ctr">
              <a:buNone/>
            </a:pPr>
            <a:r>
              <a:rPr lang="en-US" sz="6000" dirty="0">
                <a:latin typeface="Palatino" pitchFamily="2" charset="77"/>
                <a:ea typeface="Palatino" pitchFamily="2" charset="77"/>
              </a:rPr>
              <a:t>ℹ️ </a:t>
            </a:r>
          </a:p>
          <a:p>
            <a:pPr marL="0" indent="0" algn="ctr">
              <a:buNone/>
            </a:pPr>
            <a:r>
              <a:rPr lang="en-US" sz="3200" b="1" dirty="0">
                <a:latin typeface="Palatino" pitchFamily="2" charset="77"/>
                <a:ea typeface="Palatino" pitchFamily="2" charset="77"/>
              </a:rPr>
              <a:t>Lesson #3</a:t>
            </a:r>
          </a:p>
          <a:p>
            <a:pPr marL="0" indent="0" algn="ctr">
              <a:buNone/>
            </a:pPr>
            <a:endParaRPr lang="en-US" sz="3200" dirty="0">
              <a:latin typeface="Palatino" pitchFamily="2" charset="77"/>
              <a:ea typeface="Palatino" pitchFamily="2" charset="77"/>
            </a:endParaRPr>
          </a:p>
          <a:p>
            <a:pPr marL="0" indent="0" algn="ctr">
              <a:buNone/>
            </a:pPr>
            <a:r>
              <a:rPr lang="en-US" sz="3200" dirty="0">
                <a:latin typeface="Palatino" pitchFamily="2" charset="77"/>
                <a:ea typeface="Palatino" pitchFamily="2" charset="77"/>
              </a:rPr>
              <a:t>Your “final” draft</a:t>
            </a:r>
          </a:p>
          <a:p>
            <a:pPr marL="0" indent="0" algn="ctr">
              <a:buNone/>
            </a:pPr>
            <a:r>
              <a:rPr lang="en-US" sz="3200" dirty="0">
                <a:latin typeface="Palatino" pitchFamily="2" charset="77"/>
                <a:ea typeface="Palatino" pitchFamily="2" charset="77"/>
              </a:rPr>
              <a:t>is just the beginning.</a:t>
            </a:r>
          </a:p>
        </p:txBody>
      </p:sp>
      <p:sp>
        <p:nvSpPr>
          <p:cNvPr id="4" name="TextBox 3">
            <a:extLst>
              <a:ext uri="{FF2B5EF4-FFF2-40B4-BE49-F238E27FC236}">
                <a16:creationId xmlns:a16="http://schemas.microsoft.com/office/drawing/2014/main" id="{103416DF-85A6-B14D-BFBF-5181896640BF}"/>
              </a:ext>
            </a:extLst>
          </p:cNvPr>
          <p:cNvSpPr txBox="1"/>
          <p:nvPr/>
        </p:nvSpPr>
        <p:spPr>
          <a:xfrm>
            <a:off x="1262742" y="3001282"/>
            <a:ext cx="4441372"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Palatino" pitchFamily="2" charset="77"/>
                <a:ea typeface="Palatino" pitchFamily="2" charset="77"/>
              </a:rPr>
              <a:t>My critique group</a:t>
            </a:r>
          </a:p>
          <a:p>
            <a:pPr marL="285750" indent="-285750">
              <a:buFont typeface="Arial" panose="020B0604020202020204" pitchFamily="34" charset="0"/>
              <a:buChar char="•"/>
            </a:pPr>
            <a:r>
              <a:rPr lang="en-US" sz="3200" dirty="0">
                <a:latin typeface="Palatino" pitchFamily="2" charset="77"/>
                <a:ea typeface="Palatino" pitchFamily="2" charset="77"/>
              </a:rPr>
              <a:t>My agent</a:t>
            </a:r>
          </a:p>
          <a:p>
            <a:pPr marL="285750" indent="-285750">
              <a:buFont typeface="Arial" panose="020B0604020202020204" pitchFamily="34" charset="0"/>
              <a:buChar char="•"/>
            </a:pPr>
            <a:r>
              <a:rPr lang="en-US" sz="3200" dirty="0">
                <a:latin typeface="Palatino" pitchFamily="2" charset="77"/>
                <a:ea typeface="Palatino" pitchFamily="2" charset="77"/>
              </a:rPr>
              <a:t>My editors</a:t>
            </a:r>
          </a:p>
        </p:txBody>
      </p:sp>
    </p:spTree>
    <p:extLst>
      <p:ext uri="{BB962C8B-B14F-4D97-AF65-F5344CB8AC3E}">
        <p14:creationId xmlns:p14="http://schemas.microsoft.com/office/powerpoint/2010/main" val="125120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My Feedback on Your Work</a:t>
            </a:r>
          </a:p>
        </p:txBody>
      </p:sp>
      <p:sp>
        <p:nvSpPr>
          <p:cNvPr id="4" name="TextBox 3">
            <a:extLst>
              <a:ext uri="{FF2B5EF4-FFF2-40B4-BE49-F238E27FC236}">
                <a16:creationId xmlns:a16="http://schemas.microsoft.com/office/drawing/2014/main" id="{103416DF-85A6-B14D-BFBF-5181896640BF}"/>
              </a:ext>
            </a:extLst>
          </p:cNvPr>
          <p:cNvSpPr txBox="1"/>
          <p:nvPr/>
        </p:nvSpPr>
        <p:spPr>
          <a:xfrm>
            <a:off x="3632500" y="2080433"/>
            <a:ext cx="5271658" cy="1569660"/>
          </a:xfrm>
          <a:prstGeom prst="rect">
            <a:avLst/>
          </a:prstGeom>
          <a:noFill/>
        </p:spPr>
        <p:txBody>
          <a:bodyPr wrap="square" rtlCol="0">
            <a:spAutoFit/>
          </a:bodyPr>
          <a:lstStyle/>
          <a:p>
            <a:pPr marL="514350" indent="-514350">
              <a:buFont typeface="Arial" panose="020B0604020202020204" pitchFamily="34" charset="0"/>
              <a:buChar char="•"/>
            </a:pPr>
            <a:r>
              <a:rPr lang="en-US" sz="3200" dirty="0">
                <a:latin typeface="Palatino" pitchFamily="2" charset="77"/>
                <a:ea typeface="Palatino" pitchFamily="2" charset="77"/>
              </a:rPr>
              <a:t>Thanks!</a:t>
            </a:r>
          </a:p>
          <a:p>
            <a:pPr marL="514350" indent="-514350">
              <a:buFont typeface="Arial" panose="020B0604020202020204" pitchFamily="34" charset="0"/>
              <a:buChar char="•"/>
            </a:pPr>
            <a:r>
              <a:rPr lang="en-US" sz="3200" dirty="0">
                <a:latin typeface="Palatino" pitchFamily="2" charset="77"/>
                <a:ea typeface="Palatino" pitchFamily="2" charset="77"/>
              </a:rPr>
              <a:t>Praise and criticism.</a:t>
            </a:r>
          </a:p>
          <a:p>
            <a:pPr marL="514350" indent="-514350">
              <a:buFont typeface="Arial" panose="020B0604020202020204" pitchFamily="34" charset="0"/>
              <a:buChar char="•"/>
            </a:pPr>
            <a:r>
              <a:rPr lang="en-US" sz="3200" dirty="0">
                <a:latin typeface="Palatino" pitchFamily="2" charset="77"/>
                <a:ea typeface="Palatino" pitchFamily="2" charset="77"/>
              </a:rPr>
              <a:t>The content warnings.</a:t>
            </a:r>
          </a:p>
        </p:txBody>
      </p:sp>
      <p:sp>
        <p:nvSpPr>
          <p:cNvPr id="3" name="TextBox 2">
            <a:extLst>
              <a:ext uri="{FF2B5EF4-FFF2-40B4-BE49-F238E27FC236}">
                <a16:creationId xmlns:a16="http://schemas.microsoft.com/office/drawing/2014/main" id="{8C3EC30A-8521-9648-9EB1-0C0DCB8F2F83}"/>
              </a:ext>
            </a:extLst>
          </p:cNvPr>
          <p:cNvSpPr txBox="1"/>
          <p:nvPr/>
        </p:nvSpPr>
        <p:spPr>
          <a:xfrm>
            <a:off x="1174652" y="4489938"/>
            <a:ext cx="10187354" cy="923330"/>
          </a:xfrm>
          <a:prstGeom prst="rect">
            <a:avLst/>
          </a:prstGeom>
          <a:noFill/>
        </p:spPr>
        <p:txBody>
          <a:bodyPr wrap="square" rtlCol="0">
            <a:spAutoFit/>
          </a:bodyPr>
          <a:lstStyle/>
          <a:p>
            <a:r>
              <a:rPr lang="en-US" dirty="0">
                <a:solidFill>
                  <a:srgbClr val="FF0000"/>
                </a:solidFill>
              </a:rPr>
              <a:t>At my first visit to a school of the arts, I asked the writing program director to solicit writing samples from the students, and I spent part of the talk critiquing some of their work. I’ve included those slides in this sample presentation to give you an idea of the kinds of comments I might make on your students’ work.</a:t>
            </a:r>
          </a:p>
        </p:txBody>
      </p:sp>
    </p:spTree>
    <p:extLst>
      <p:ext uri="{BB962C8B-B14F-4D97-AF65-F5344CB8AC3E}">
        <p14:creationId xmlns:p14="http://schemas.microsoft.com/office/powerpoint/2010/main" val="367473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2281003" y="2397948"/>
            <a:ext cx="7629993" cy="2062103"/>
          </a:xfrm>
          <a:prstGeom prst="rect">
            <a:avLst/>
          </a:prstGeom>
          <a:noFill/>
        </p:spPr>
        <p:txBody>
          <a:bodyPr wrap="square" rtlCol="0">
            <a:spAutoFit/>
          </a:bodyPr>
          <a:lstStyle/>
          <a:p>
            <a:pPr algn="ctr"/>
            <a:r>
              <a:rPr lang="en-US" sz="3200" b="1" dirty="0">
                <a:latin typeface="Palatino" pitchFamily="2" charset="77"/>
                <a:ea typeface="Palatino" pitchFamily="2" charset="77"/>
              </a:rPr>
              <a:t>From “in another world”</a:t>
            </a:r>
          </a:p>
          <a:p>
            <a:pPr algn="ctr"/>
            <a:endParaRPr lang="en-US" sz="3200" b="1" dirty="0">
              <a:latin typeface="Palatino" pitchFamily="2" charset="77"/>
              <a:ea typeface="Palatino" pitchFamily="2" charset="77"/>
            </a:endParaRPr>
          </a:p>
          <a:p>
            <a:r>
              <a:rPr lang="en-US" sz="3200" dirty="0">
                <a:latin typeface="Palatino" pitchFamily="2" charset="77"/>
                <a:ea typeface="Palatino" pitchFamily="2" charset="77"/>
              </a:rPr>
              <a:t>we outgrew the children’s table last year,</a:t>
            </a:r>
          </a:p>
          <a:p>
            <a:r>
              <a:rPr lang="en-US" sz="3200" dirty="0">
                <a:highlight>
                  <a:srgbClr val="FFFF00"/>
                </a:highlight>
                <a:latin typeface="Palatino" pitchFamily="2" charset="77"/>
                <a:ea typeface="Palatino" pitchFamily="2" charset="77"/>
              </a:rPr>
              <a:t>but our knees are still scraped</a:t>
            </a:r>
            <a:r>
              <a:rPr lang="en-US" sz="3200" dirty="0">
                <a:latin typeface="Palatino" pitchFamily="2" charset="77"/>
                <a:ea typeface="Palatino" pitchFamily="2" charset="77"/>
              </a:rPr>
              <a:t>…</a:t>
            </a:r>
          </a:p>
        </p:txBody>
      </p:sp>
    </p:spTree>
    <p:extLst>
      <p:ext uri="{BB962C8B-B14F-4D97-AF65-F5344CB8AC3E}">
        <p14:creationId xmlns:p14="http://schemas.microsoft.com/office/powerpoint/2010/main" val="144072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1454046" y="944380"/>
            <a:ext cx="9758597" cy="5016758"/>
          </a:xfrm>
          <a:prstGeom prst="rect">
            <a:avLst/>
          </a:prstGeom>
          <a:noFill/>
        </p:spPr>
        <p:txBody>
          <a:bodyPr wrap="square" rtlCol="0">
            <a:spAutoFit/>
          </a:bodyPr>
          <a:lstStyle/>
          <a:p>
            <a:pPr algn="ctr"/>
            <a:r>
              <a:rPr lang="en-US" sz="3200" b="1" dirty="0">
                <a:latin typeface="Palatino" pitchFamily="2" charset="77"/>
                <a:ea typeface="Palatino" pitchFamily="2" charset="77"/>
              </a:rPr>
              <a:t>Goddess of Shipwrecks</a:t>
            </a:r>
          </a:p>
          <a:p>
            <a:br>
              <a:rPr lang="en-US" sz="3200" dirty="0">
                <a:latin typeface="Palatino" pitchFamily="2" charset="77"/>
                <a:ea typeface="Palatino" pitchFamily="2" charset="77"/>
              </a:rPr>
            </a:br>
            <a:r>
              <a:rPr lang="en-US" sz="3200" dirty="0">
                <a:latin typeface="Palatino" pitchFamily="2" charset="77"/>
                <a:ea typeface="Palatino" pitchFamily="2" charset="77"/>
              </a:rPr>
              <a:t>Up, down. Our tiny ship rocks in the ruthless waves. Iceland has dangerous waters. </a:t>
            </a:r>
            <a:r>
              <a:rPr lang="en-US" sz="3200" dirty="0">
                <a:highlight>
                  <a:srgbClr val="FFFF00"/>
                </a:highlight>
                <a:latin typeface="Palatino" pitchFamily="2" charset="77"/>
                <a:ea typeface="Palatino" pitchFamily="2" charset="77"/>
              </a:rPr>
              <a:t>Then, the boom falls toward me, and I am submerged</a:t>
            </a:r>
            <a:r>
              <a:rPr lang="en-US" sz="3200" dirty="0">
                <a:latin typeface="Palatino" pitchFamily="2" charset="77"/>
                <a:ea typeface="Palatino" pitchFamily="2" charset="77"/>
              </a:rPr>
              <a:t>. I shiver as I look into the eyes of Ran, the pale goddess of shipwrecks, and I am not afraid to join Hel’s domain. It was meant to be.</a:t>
            </a:r>
          </a:p>
          <a:p>
            <a:br>
              <a:rPr lang="en-US" sz="3200" dirty="0">
                <a:latin typeface="Palatino" pitchFamily="2" charset="77"/>
                <a:ea typeface="Palatino" pitchFamily="2" charset="77"/>
              </a:rPr>
            </a:br>
            <a:endParaRPr lang="en-US" sz="3200" dirty="0">
              <a:latin typeface="Palatino" pitchFamily="2" charset="77"/>
              <a:ea typeface="Palatino" pitchFamily="2" charset="77"/>
            </a:endParaRPr>
          </a:p>
        </p:txBody>
      </p:sp>
    </p:spTree>
    <p:extLst>
      <p:ext uri="{BB962C8B-B14F-4D97-AF65-F5344CB8AC3E}">
        <p14:creationId xmlns:p14="http://schemas.microsoft.com/office/powerpoint/2010/main" val="1016363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714531" y="1109271"/>
            <a:ext cx="10762937" cy="2554545"/>
          </a:xfrm>
          <a:prstGeom prst="rect">
            <a:avLst/>
          </a:prstGeom>
          <a:noFill/>
        </p:spPr>
        <p:txBody>
          <a:bodyPr wrap="square" rtlCol="0">
            <a:spAutoFit/>
          </a:bodyPr>
          <a:lstStyle/>
          <a:p>
            <a:pPr algn="ctr"/>
            <a:r>
              <a:rPr lang="en-US" sz="3200" b="1" dirty="0">
                <a:latin typeface="Palatino" pitchFamily="2" charset="77"/>
                <a:ea typeface="Palatino" pitchFamily="2" charset="77"/>
              </a:rPr>
              <a:t>From “Cows”</a:t>
            </a:r>
          </a:p>
          <a:p>
            <a:endParaRPr lang="en-US" sz="3200" dirty="0">
              <a:latin typeface="Palatino" pitchFamily="2" charset="77"/>
              <a:ea typeface="Palatino" pitchFamily="2" charset="77"/>
            </a:endParaRPr>
          </a:p>
          <a:p>
            <a:r>
              <a:rPr lang="en-US" sz="3200" dirty="0">
                <a:latin typeface="Palatino" pitchFamily="2" charset="77"/>
                <a:ea typeface="Palatino" pitchFamily="2" charset="77"/>
              </a:rPr>
              <a:t>A raindrop splashes on my skin </a:t>
            </a:r>
            <a:r>
              <a:rPr lang="en-US" sz="3200" dirty="0">
                <a:highlight>
                  <a:srgbClr val="FFFF00"/>
                </a:highlight>
                <a:latin typeface="Palatino" pitchFamily="2" charset="77"/>
                <a:ea typeface="Palatino" pitchFamily="2" charset="77"/>
              </a:rPr>
              <a:t>It travels down my lashes </a:t>
            </a:r>
          </a:p>
          <a:p>
            <a:br>
              <a:rPr lang="en-US" sz="3200" dirty="0">
                <a:latin typeface="Palatino" pitchFamily="2" charset="77"/>
                <a:ea typeface="Palatino" pitchFamily="2" charset="77"/>
              </a:rPr>
            </a:br>
            <a:endParaRPr lang="en-US" sz="3200" dirty="0">
              <a:latin typeface="Palatino" pitchFamily="2" charset="77"/>
              <a:ea typeface="Palatino" pitchFamily="2" charset="77"/>
            </a:endParaRPr>
          </a:p>
        </p:txBody>
      </p:sp>
    </p:spTree>
    <p:extLst>
      <p:ext uri="{BB962C8B-B14F-4D97-AF65-F5344CB8AC3E}">
        <p14:creationId xmlns:p14="http://schemas.microsoft.com/office/powerpoint/2010/main" val="186255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374754" y="1905506"/>
            <a:ext cx="11442492" cy="3046988"/>
          </a:xfrm>
          <a:prstGeom prst="rect">
            <a:avLst/>
          </a:prstGeom>
          <a:noFill/>
        </p:spPr>
        <p:txBody>
          <a:bodyPr wrap="square" rtlCol="0">
            <a:spAutoFit/>
          </a:bodyPr>
          <a:lstStyle/>
          <a:p>
            <a:pPr algn="ctr"/>
            <a:r>
              <a:rPr lang="en-US" sz="3200" b="1" dirty="0">
                <a:latin typeface="Palatino" pitchFamily="2" charset="77"/>
                <a:ea typeface="Palatino" pitchFamily="2" charset="77"/>
              </a:rPr>
              <a:t>From “An Eight Year Old’s Grand Plan”</a:t>
            </a:r>
          </a:p>
          <a:p>
            <a:endParaRPr lang="en-US" sz="3200" dirty="0">
              <a:latin typeface="Palatino" pitchFamily="2" charset="77"/>
              <a:ea typeface="Palatino" pitchFamily="2" charset="77"/>
            </a:endParaRPr>
          </a:p>
          <a:p>
            <a:r>
              <a:rPr lang="en-US" sz="3200" dirty="0">
                <a:latin typeface="Palatino" pitchFamily="2" charset="77"/>
                <a:ea typeface="Palatino" pitchFamily="2" charset="77"/>
              </a:rPr>
              <a:t>Henrietta had a plan. The perfectly formed plan for her career. She would pack her favorite leopard print suitcase, live in the woods, and </a:t>
            </a:r>
            <a:r>
              <a:rPr lang="en-US" sz="3200" dirty="0">
                <a:highlight>
                  <a:srgbClr val="FFFF00"/>
                </a:highlight>
                <a:latin typeface="Palatino" pitchFamily="2" charset="77"/>
                <a:ea typeface="Palatino" pitchFamily="2" charset="77"/>
              </a:rPr>
              <a:t>watch the animals to prepare for her future</a:t>
            </a:r>
            <a:r>
              <a:rPr lang="en-US" sz="3200" dirty="0">
                <a:latin typeface="Palatino" pitchFamily="2" charset="77"/>
                <a:ea typeface="Palatino" pitchFamily="2" charset="77"/>
              </a:rPr>
              <a:t>. </a:t>
            </a:r>
            <a:br>
              <a:rPr lang="en-US" sz="3200" dirty="0">
                <a:latin typeface="Palatino" pitchFamily="2" charset="77"/>
                <a:ea typeface="Palatino" pitchFamily="2" charset="77"/>
              </a:rPr>
            </a:br>
            <a:endParaRPr lang="en-US" sz="3200" dirty="0">
              <a:latin typeface="Palatino" pitchFamily="2" charset="77"/>
              <a:ea typeface="Palatino" pitchFamily="2" charset="77"/>
            </a:endParaRPr>
          </a:p>
        </p:txBody>
      </p:sp>
    </p:spTree>
    <p:extLst>
      <p:ext uri="{BB962C8B-B14F-4D97-AF65-F5344CB8AC3E}">
        <p14:creationId xmlns:p14="http://schemas.microsoft.com/office/powerpoint/2010/main" val="404073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1868774" y="1905506"/>
            <a:ext cx="8454452" cy="2554545"/>
          </a:xfrm>
          <a:prstGeom prst="rect">
            <a:avLst/>
          </a:prstGeom>
          <a:noFill/>
        </p:spPr>
        <p:txBody>
          <a:bodyPr wrap="square" rtlCol="0">
            <a:spAutoFit/>
          </a:bodyPr>
          <a:lstStyle/>
          <a:p>
            <a:pPr algn="ctr"/>
            <a:r>
              <a:rPr lang="en-US" sz="3200" b="1" dirty="0">
                <a:latin typeface="Palatino" pitchFamily="2" charset="77"/>
                <a:ea typeface="Palatino" pitchFamily="2" charset="77"/>
              </a:rPr>
              <a:t>From “Root Vegetables”</a:t>
            </a:r>
          </a:p>
          <a:p>
            <a:pPr algn="ctr"/>
            <a:endParaRPr lang="en-US" sz="3200" b="1" dirty="0">
              <a:latin typeface="Palatino" pitchFamily="2" charset="77"/>
              <a:ea typeface="Palatino" pitchFamily="2" charset="77"/>
            </a:endParaRPr>
          </a:p>
          <a:p>
            <a:r>
              <a:rPr lang="en-US" sz="3200" dirty="0">
                <a:latin typeface="Palatino" pitchFamily="2" charset="77"/>
                <a:ea typeface="Palatino" pitchFamily="2" charset="77"/>
              </a:rPr>
              <a:t>Portraying yourself as the Ugly Duckling, the Black Sheep, you </a:t>
            </a:r>
            <a:r>
              <a:rPr lang="en-US" sz="3200" dirty="0">
                <a:highlight>
                  <a:srgbClr val="FFFF00"/>
                </a:highlight>
                <a:latin typeface="Palatino" pitchFamily="2" charset="77"/>
                <a:ea typeface="Palatino" pitchFamily="2" charset="77"/>
              </a:rPr>
              <a:t>fished</a:t>
            </a:r>
            <a:r>
              <a:rPr lang="en-US" sz="3200" dirty="0">
                <a:latin typeface="Palatino" pitchFamily="2" charset="77"/>
                <a:ea typeface="Palatino" pitchFamily="2" charset="77"/>
              </a:rPr>
              <a:t> for my empathy in a world of accustomed judgment</a:t>
            </a:r>
          </a:p>
        </p:txBody>
      </p:sp>
    </p:spTree>
    <p:extLst>
      <p:ext uri="{BB962C8B-B14F-4D97-AF65-F5344CB8AC3E}">
        <p14:creationId xmlns:p14="http://schemas.microsoft.com/office/powerpoint/2010/main" val="47050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1868774" y="1905506"/>
            <a:ext cx="8454452" cy="3046988"/>
          </a:xfrm>
          <a:prstGeom prst="rect">
            <a:avLst/>
          </a:prstGeom>
          <a:noFill/>
        </p:spPr>
        <p:txBody>
          <a:bodyPr wrap="square" rtlCol="0">
            <a:spAutoFit/>
          </a:bodyPr>
          <a:lstStyle/>
          <a:p>
            <a:pPr algn="ctr"/>
            <a:r>
              <a:rPr lang="en-US" sz="3200" b="1" dirty="0">
                <a:latin typeface="Palatino" pitchFamily="2" charset="77"/>
                <a:ea typeface="Palatino" pitchFamily="2" charset="77"/>
              </a:rPr>
              <a:t>From “predecessor”</a:t>
            </a:r>
          </a:p>
          <a:p>
            <a:endParaRPr lang="en-US" sz="3200" dirty="0">
              <a:latin typeface="Palatino" pitchFamily="2" charset="77"/>
              <a:ea typeface="Palatino" pitchFamily="2" charset="77"/>
            </a:endParaRPr>
          </a:p>
          <a:p>
            <a:r>
              <a:rPr lang="en-US" sz="3200" dirty="0">
                <a:latin typeface="Palatino" pitchFamily="2" charset="77"/>
                <a:ea typeface="Palatino" pitchFamily="2" charset="77"/>
              </a:rPr>
              <a:t>a child taking their first steps</a:t>
            </a:r>
          </a:p>
          <a:p>
            <a:r>
              <a:rPr lang="en-US" sz="3200" dirty="0">
                <a:latin typeface="Palatino" pitchFamily="2" charset="77"/>
                <a:ea typeface="Palatino" pitchFamily="2" charset="77"/>
              </a:rPr>
              <a:t>a girl </a:t>
            </a:r>
            <a:r>
              <a:rPr lang="en-US" sz="3200" dirty="0">
                <a:highlight>
                  <a:srgbClr val="FFFF00"/>
                </a:highlight>
                <a:latin typeface="Palatino" pitchFamily="2" charset="77"/>
                <a:ea typeface="Palatino" pitchFamily="2" charset="77"/>
              </a:rPr>
              <a:t>carving her tongue </a:t>
            </a:r>
            <a:r>
              <a:rPr lang="en-US" sz="3200" dirty="0">
                <a:latin typeface="Palatino" pitchFamily="2" charset="77"/>
                <a:ea typeface="Palatino" pitchFamily="2" charset="77"/>
              </a:rPr>
              <a:t>between each breath</a:t>
            </a:r>
          </a:p>
          <a:p>
            <a:br>
              <a:rPr lang="en-US" sz="3200" dirty="0">
                <a:latin typeface="Palatino" pitchFamily="2" charset="77"/>
                <a:ea typeface="Palatino" pitchFamily="2" charset="77"/>
              </a:rPr>
            </a:br>
            <a:endParaRPr lang="en-US" sz="3200" dirty="0">
              <a:latin typeface="Palatino" pitchFamily="2" charset="77"/>
              <a:ea typeface="Palatino" pitchFamily="2" charset="77"/>
            </a:endParaRPr>
          </a:p>
        </p:txBody>
      </p:sp>
    </p:spTree>
    <p:extLst>
      <p:ext uri="{BB962C8B-B14F-4D97-AF65-F5344CB8AC3E}">
        <p14:creationId xmlns:p14="http://schemas.microsoft.com/office/powerpoint/2010/main" val="2892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History</a:t>
            </a:r>
          </a:p>
        </p:txBody>
      </p:sp>
      <p:pic>
        <p:nvPicPr>
          <p:cNvPr id="14" name="Picture 13" descr="Long shot of a building&#10;&#10;Description automatically generated">
            <a:extLst>
              <a:ext uri="{FF2B5EF4-FFF2-40B4-BE49-F238E27FC236}">
                <a16:creationId xmlns:a16="http://schemas.microsoft.com/office/drawing/2014/main" id="{7B427FC8-EDD8-574A-A737-DB5916EC7F71}"/>
              </a:ext>
            </a:extLst>
          </p:cNvPr>
          <p:cNvPicPr>
            <a:picLocks noChangeAspect="1"/>
          </p:cNvPicPr>
          <p:nvPr/>
        </p:nvPicPr>
        <p:blipFill>
          <a:blip r:embed="rId3"/>
          <a:stretch>
            <a:fillRect/>
          </a:stretch>
        </p:blipFill>
        <p:spPr>
          <a:xfrm>
            <a:off x="2477860" y="1401738"/>
            <a:ext cx="7236279" cy="5091137"/>
          </a:xfrm>
          <a:prstGeom prst="rect">
            <a:avLst/>
          </a:prstGeom>
        </p:spPr>
      </p:pic>
    </p:spTree>
    <p:extLst>
      <p:ext uri="{BB962C8B-B14F-4D97-AF65-F5344CB8AC3E}">
        <p14:creationId xmlns:p14="http://schemas.microsoft.com/office/powerpoint/2010/main" val="2626723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1454046" y="944380"/>
            <a:ext cx="10478124" cy="2554545"/>
          </a:xfrm>
          <a:prstGeom prst="rect">
            <a:avLst/>
          </a:prstGeom>
          <a:noFill/>
        </p:spPr>
        <p:txBody>
          <a:bodyPr wrap="square" rtlCol="0">
            <a:spAutoFit/>
          </a:bodyPr>
          <a:lstStyle/>
          <a:p>
            <a:pPr algn="ctr"/>
            <a:r>
              <a:rPr lang="en-US" sz="3200" b="1" dirty="0">
                <a:latin typeface="Palatino" pitchFamily="2" charset="77"/>
                <a:ea typeface="Palatino" pitchFamily="2" charset="77"/>
              </a:rPr>
              <a:t>From “Rank”</a:t>
            </a:r>
          </a:p>
          <a:p>
            <a:endParaRPr lang="en-US" sz="3200" dirty="0">
              <a:latin typeface="Palatino" pitchFamily="2" charset="77"/>
              <a:ea typeface="Palatino" pitchFamily="2" charset="77"/>
            </a:endParaRPr>
          </a:p>
          <a:p>
            <a:r>
              <a:rPr lang="en-US" sz="3200" dirty="0">
                <a:latin typeface="Palatino" pitchFamily="2" charset="77"/>
                <a:ea typeface="Palatino" pitchFamily="2" charset="77"/>
              </a:rPr>
              <a:t>One day the world will appreciate my efforts, I fantasize.</a:t>
            </a:r>
          </a:p>
          <a:p>
            <a:r>
              <a:rPr lang="en-US" sz="3200" dirty="0">
                <a:latin typeface="Palatino" pitchFamily="2" charset="77"/>
                <a:ea typeface="Palatino" pitchFamily="2" charset="77"/>
              </a:rPr>
              <a:t>and I cling to that comfort </a:t>
            </a:r>
            <a:r>
              <a:rPr lang="en-US" sz="3200" dirty="0">
                <a:highlight>
                  <a:srgbClr val="FFFF00"/>
                </a:highlight>
                <a:latin typeface="Palatino" pitchFamily="2" charset="77"/>
                <a:ea typeface="Palatino" pitchFamily="2" charset="77"/>
              </a:rPr>
              <a:t>as I lock my doors</a:t>
            </a:r>
            <a:r>
              <a:rPr lang="en-US" sz="3200" dirty="0">
                <a:latin typeface="Palatino" pitchFamily="2" charset="77"/>
                <a:ea typeface="Palatino" pitchFamily="2" charset="77"/>
              </a:rPr>
              <a:t>,</a:t>
            </a:r>
          </a:p>
          <a:p>
            <a:r>
              <a:rPr lang="en-US" sz="3200" dirty="0">
                <a:latin typeface="Palatino" pitchFamily="2" charset="77"/>
                <a:ea typeface="Palatino" pitchFamily="2" charset="77"/>
              </a:rPr>
              <a:t>praying to be revered.</a:t>
            </a:r>
          </a:p>
        </p:txBody>
      </p:sp>
    </p:spTree>
    <p:extLst>
      <p:ext uri="{BB962C8B-B14F-4D97-AF65-F5344CB8AC3E}">
        <p14:creationId xmlns:p14="http://schemas.microsoft.com/office/powerpoint/2010/main" val="4111687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332282" y="389744"/>
            <a:ext cx="11527436" cy="6986528"/>
          </a:xfrm>
          <a:prstGeom prst="rect">
            <a:avLst/>
          </a:prstGeom>
          <a:noFill/>
        </p:spPr>
        <p:txBody>
          <a:bodyPr wrap="square" rtlCol="0">
            <a:spAutoFit/>
          </a:bodyPr>
          <a:lstStyle/>
          <a:p>
            <a:pPr algn="ctr"/>
            <a:r>
              <a:rPr lang="en-US" sz="2400" b="1" dirty="0">
                <a:latin typeface="Palatino" pitchFamily="2" charset="77"/>
                <a:ea typeface="Palatino" pitchFamily="2" charset="77"/>
              </a:rPr>
              <a:t>Scramble!</a:t>
            </a:r>
          </a:p>
          <a:p>
            <a:br>
              <a:rPr lang="en-US" sz="2400" dirty="0">
                <a:latin typeface="Palatino" pitchFamily="2" charset="77"/>
                <a:ea typeface="Palatino" pitchFamily="2" charset="77"/>
              </a:rPr>
            </a:br>
            <a:r>
              <a:rPr lang="en-US" sz="2400" dirty="0">
                <a:latin typeface="Palatino" pitchFamily="2" charset="77"/>
                <a:ea typeface="Palatino" pitchFamily="2" charset="77"/>
              </a:rPr>
              <a:t>August, 1940</a:t>
            </a:r>
          </a:p>
          <a:p>
            <a:r>
              <a:rPr lang="en-US" sz="2400" dirty="0">
                <a:latin typeface="Palatino" pitchFamily="2" charset="77"/>
                <a:ea typeface="Palatino" pitchFamily="2" charset="77"/>
              </a:rPr>
              <a:t>Finally Time to serve the RAF, all it took was one little lie. Time to pack my bags for the base.</a:t>
            </a:r>
          </a:p>
          <a:p>
            <a:br>
              <a:rPr lang="en-US" sz="2400" dirty="0">
                <a:latin typeface="Palatino" pitchFamily="2" charset="77"/>
                <a:ea typeface="Palatino" pitchFamily="2" charset="77"/>
              </a:rPr>
            </a:br>
            <a:r>
              <a:rPr lang="en-US" sz="2400" dirty="0">
                <a:latin typeface="Palatino" pitchFamily="2" charset="77"/>
                <a:ea typeface="Palatino" pitchFamily="2" charset="77"/>
              </a:rPr>
              <a:t>I was assigned to the legendary Spitfire! I can’t wait to aid in our defense.</a:t>
            </a:r>
          </a:p>
          <a:p>
            <a:br>
              <a:rPr lang="en-US" sz="2400" dirty="0">
                <a:latin typeface="Palatino" pitchFamily="2" charset="77"/>
                <a:ea typeface="Palatino" pitchFamily="2" charset="77"/>
              </a:rPr>
            </a:br>
            <a:r>
              <a:rPr lang="en-US" sz="2400" dirty="0">
                <a:latin typeface="Palatino" pitchFamily="2" charset="77"/>
                <a:ea typeface="Palatino" pitchFamily="2" charset="77"/>
              </a:rPr>
              <a:t>I had my first victory today. </a:t>
            </a:r>
            <a:r>
              <a:rPr lang="en-US" sz="2400" dirty="0">
                <a:highlight>
                  <a:srgbClr val="FFFF00"/>
                </a:highlight>
                <a:latin typeface="Palatino" pitchFamily="2" charset="77"/>
                <a:ea typeface="Palatino" pitchFamily="2" charset="77"/>
              </a:rPr>
              <a:t>I was getting congratulated all evening, yet somehow it feels empty.</a:t>
            </a:r>
          </a:p>
          <a:p>
            <a:br>
              <a:rPr lang="en-US" sz="2400" dirty="0">
                <a:highlight>
                  <a:srgbClr val="FFFF00"/>
                </a:highlight>
                <a:latin typeface="Palatino" pitchFamily="2" charset="77"/>
                <a:ea typeface="Palatino" pitchFamily="2" charset="77"/>
              </a:rPr>
            </a:br>
            <a:r>
              <a:rPr lang="en-US" sz="2400" dirty="0">
                <a:highlight>
                  <a:srgbClr val="FFFF00"/>
                </a:highlight>
                <a:latin typeface="Palatino" pitchFamily="2" charset="77"/>
                <a:ea typeface="Palatino" pitchFamily="2" charset="77"/>
              </a:rPr>
              <a:t>I get It now.</a:t>
            </a:r>
            <a:r>
              <a:rPr lang="en-US" sz="2400" dirty="0">
                <a:latin typeface="Palatino" pitchFamily="2" charset="77"/>
                <a:ea typeface="Palatino" pitchFamily="2" charset="77"/>
              </a:rPr>
              <a:t> I was blinded by propaganda. We aren't just fighting machines, there is a person inside.</a:t>
            </a:r>
          </a:p>
          <a:p>
            <a:br>
              <a:rPr lang="en-US" sz="2400" dirty="0">
                <a:latin typeface="Palatino" pitchFamily="2" charset="77"/>
                <a:ea typeface="Palatino" pitchFamily="2" charset="77"/>
              </a:rPr>
            </a:br>
            <a:r>
              <a:rPr lang="en-US" sz="2400" dirty="0">
                <a:latin typeface="Palatino" pitchFamily="2" charset="77"/>
                <a:ea typeface="Palatino" pitchFamily="2" charset="77"/>
              </a:rPr>
              <a:t>Every day a new formation appears on the horizon like a </a:t>
            </a:r>
            <a:r>
              <a:rPr lang="en-US" sz="2400" dirty="0">
                <a:highlight>
                  <a:srgbClr val="FFFF00"/>
                </a:highlight>
                <a:latin typeface="Palatino" pitchFamily="2" charset="77"/>
                <a:ea typeface="Palatino" pitchFamily="2" charset="77"/>
              </a:rPr>
              <a:t>murder</a:t>
            </a:r>
            <a:r>
              <a:rPr lang="en-US" sz="2400" dirty="0">
                <a:latin typeface="Palatino" pitchFamily="2" charset="77"/>
                <a:ea typeface="Palatino" pitchFamily="2" charset="77"/>
              </a:rPr>
              <a:t> of crows. The call of “Scramble!” rings out and a new bunk becomes vacant.</a:t>
            </a:r>
          </a:p>
          <a:p>
            <a:br>
              <a:rPr lang="en-US" sz="3200" dirty="0">
                <a:latin typeface="Palatino" pitchFamily="2" charset="77"/>
                <a:ea typeface="Palatino" pitchFamily="2" charset="77"/>
              </a:rPr>
            </a:br>
            <a:endParaRPr lang="en-US" sz="3200" dirty="0">
              <a:latin typeface="Palatino" pitchFamily="2" charset="77"/>
              <a:ea typeface="Palatino" pitchFamily="2" charset="77"/>
            </a:endParaRPr>
          </a:p>
        </p:txBody>
      </p:sp>
    </p:spTree>
    <p:extLst>
      <p:ext uri="{BB962C8B-B14F-4D97-AF65-F5344CB8AC3E}">
        <p14:creationId xmlns:p14="http://schemas.microsoft.com/office/powerpoint/2010/main" val="1535223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1454046" y="944380"/>
            <a:ext cx="9758597" cy="5509200"/>
          </a:xfrm>
          <a:prstGeom prst="rect">
            <a:avLst/>
          </a:prstGeom>
          <a:noFill/>
        </p:spPr>
        <p:txBody>
          <a:bodyPr wrap="square" rtlCol="0">
            <a:spAutoFit/>
          </a:bodyPr>
          <a:lstStyle/>
          <a:p>
            <a:pPr algn="ctr"/>
            <a:r>
              <a:rPr lang="en-US" sz="3200" b="1" dirty="0">
                <a:latin typeface="Palatino" pitchFamily="2" charset="77"/>
                <a:ea typeface="Palatino" pitchFamily="2" charset="77"/>
              </a:rPr>
              <a:t>From “Try Again Tomorrow”</a:t>
            </a:r>
          </a:p>
          <a:p>
            <a:br>
              <a:rPr lang="en-US" sz="3200" dirty="0">
                <a:latin typeface="Palatino" pitchFamily="2" charset="77"/>
                <a:ea typeface="Palatino" pitchFamily="2" charset="77"/>
              </a:rPr>
            </a:br>
            <a:r>
              <a:rPr lang="en-US" sz="3200" dirty="0">
                <a:latin typeface="Palatino" pitchFamily="2" charset="77"/>
                <a:ea typeface="Palatino" pitchFamily="2" charset="77"/>
              </a:rPr>
              <a:t>The Moon checks in on the children of this world. She shines into a young girl's room. </a:t>
            </a:r>
            <a:r>
              <a:rPr lang="en-US" sz="3200" dirty="0">
                <a:highlight>
                  <a:srgbClr val="FFFF00"/>
                </a:highlight>
                <a:latin typeface="Palatino" pitchFamily="2" charset="77"/>
                <a:ea typeface="Palatino" pitchFamily="2" charset="77"/>
              </a:rPr>
              <a:t>The walls were painted gray by the Moon's glow (and, less poetically, the paint), the closet doors kept shut by a chair- the oddly lumpy, yet seemingly empty, bed sheets</a:t>
            </a:r>
            <a:r>
              <a:rPr lang="en-US" sz="3200" dirty="0">
                <a:latin typeface="Palatino" pitchFamily="2" charset="77"/>
                <a:ea typeface="Palatino" pitchFamily="2" charset="77"/>
              </a:rPr>
              <a:t> were a sweet lavender. The Moon let her light wander, waiting for the girl to greet her. </a:t>
            </a:r>
          </a:p>
          <a:p>
            <a:br>
              <a:rPr lang="en-US" sz="3200" dirty="0">
                <a:latin typeface="Palatino" pitchFamily="2" charset="77"/>
                <a:ea typeface="Palatino" pitchFamily="2" charset="77"/>
              </a:rPr>
            </a:br>
            <a:endParaRPr lang="en-US" sz="3200" dirty="0">
              <a:latin typeface="Palatino" pitchFamily="2" charset="77"/>
              <a:ea typeface="Palatino" pitchFamily="2" charset="77"/>
            </a:endParaRPr>
          </a:p>
        </p:txBody>
      </p:sp>
    </p:spTree>
    <p:extLst>
      <p:ext uri="{BB962C8B-B14F-4D97-AF65-F5344CB8AC3E}">
        <p14:creationId xmlns:p14="http://schemas.microsoft.com/office/powerpoint/2010/main" val="203415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1216701" y="1659285"/>
            <a:ext cx="9758597" cy="3539430"/>
          </a:xfrm>
          <a:prstGeom prst="rect">
            <a:avLst/>
          </a:prstGeom>
          <a:noFill/>
        </p:spPr>
        <p:txBody>
          <a:bodyPr wrap="square" rtlCol="0">
            <a:spAutoFit/>
          </a:bodyPr>
          <a:lstStyle/>
          <a:p>
            <a:pPr algn="ctr"/>
            <a:r>
              <a:rPr lang="en-US" sz="3200" b="1" dirty="0">
                <a:latin typeface="Palatino" pitchFamily="2" charset="77"/>
                <a:ea typeface="Palatino" pitchFamily="2" charset="77"/>
              </a:rPr>
              <a:t>From “Rx”</a:t>
            </a:r>
          </a:p>
          <a:p>
            <a:endParaRPr lang="en-US" sz="3200" dirty="0">
              <a:latin typeface="Palatino" pitchFamily="2" charset="77"/>
              <a:ea typeface="Palatino" pitchFamily="2" charset="77"/>
            </a:endParaRPr>
          </a:p>
          <a:p>
            <a:r>
              <a:rPr lang="en-US" sz="3200" dirty="0">
                <a:latin typeface="Palatino" pitchFamily="2" charset="77"/>
                <a:ea typeface="Palatino" pitchFamily="2" charset="77"/>
              </a:rPr>
              <a:t>A dull sky, </a:t>
            </a:r>
            <a:r>
              <a:rPr lang="en-US" sz="3200" dirty="0">
                <a:highlight>
                  <a:srgbClr val="FFFF00"/>
                </a:highlight>
                <a:latin typeface="Palatino" pitchFamily="2" charset="77"/>
                <a:ea typeface="Palatino" pitchFamily="2" charset="77"/>
              </a:rPr>
              <a:t>132 steps </a:t>
            </a:r>
            <a:r>
              <a:rPr lang="en-US" sz="3200" dirty="0">
                <a:latin typeface="Palatino" pitchFamily="2" charset="77"/>
                <a:ea typeface="Palatino" pitchFamily="2" charset="77"/>
              </a:rPr>
              <a:t>in a six-story building.</a:t>
            </a:r>
          </a:p>
          <a:p>
            <a:r>
              <a:rPr lang="en-US" sz="3200" dirty="0">
                <a:latin typeface="Palatino" pitchFamily="2" charset="77"/>
                <a:ea typeface="Palatino" pitchFamily="2" charset="77"/>
              </a:rPr>
              <a:t>How classic, New York.</a:t>
            </a:r>
          </a:p>
          <a:p>
            <a:r>
              <a:rPr lang="en-US" sz="3200" dirty="0">
                <a:latin typeface="Palatino" pitchFamily="2" charset="77"/>
                <a:ea typeface="Palatino" pitchFamily="2" charset="77"/>
              </a:rPr>
              <a:t>For the past month you’ve </a:t>
            </a:r>
            <a:r>
              <a:rPr lang="en-US" sz="3200" dirty="0">
                <a:highlight>
                  <a:srgbClr val="FFFF00"/>
                </a:highlight>
                <a:latin typeface="Palatino" pitchFamily="2" charset="77"/>
                <a:ea typeface="Palatino" pitchFamily="2" charset="77"/>
              </a:rPr>
              <a:t>gifted</a:t>
            </a:r>
            <a:r>
              <a:rPr lang="en-US" sz="3200" dirty="0">
                <a:latin typeface="Palatino" pitchFamily="2" charset="77"/>
                <a:ea typeface="Palatino" pitchFamily="2" charset="77"/>
              </a:rPr>
              <a:t> yourself excuses…</a:t>
            </a:r>
          </a:p>
          <a:p>
            <a:br>
              <a:rPr lang="en-US" sz="3200" dirty="0">
                <a:latin typeface="Palatino" pitchFamily="2" charset="77"/>
                <a:ea typeface="Palatino" pitchFamily="2" charset="77"/>
              </a:rPr>
            </a:br>
            <a:endParaRPr lang="en-US" sz="3200" dirty="0">
              <a:latin typeface="Palatino" pitchFamily="2" charset="77"/>
              <a:ea typeface="Palatino" pitchFamily="2" charset="77"/>
            </a:endParaRPr>
          </a:p>
        </p:txBody>
      </p:sp>
    </p:spTree>
    <p:extLst>
      <p:ext uri="{BB962C8B-B14F-4D97-AF65-F5344CB8AC3E}">
        <p14:creationId xmlns:p14="http://schemas.microsoft.com/office/powerpoint/2010/main" val="2487104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416DF-85A6-B14D-BFBF-5181896640BF}"/>
              </a:ext>
            </a:extLst>
          </p:cNvPr>
          <p:cNvSpPr txBox="1"/>
          <p:nvPr/>
        </p:nvSpPr>
        <p:spPr>
          <a:xfrm>
            <a:off x="1454046" y="944380"/>
            <a:ext cx="9758597" cy="4031873"/>
          </a:xfrm>
          <a:prstGeom prst="rect">
            <a:avLst/>
          </a:prstGeom>
          <a:noFill/>
        </p:spPr>
        <p:txBody>
          <a:bodyPr wrap="square" rtlCol="0">
            <a:spAutoFit/>
          </a:bodyPr>
          <a:lstStyle/>
          <a:p>
            <a:pPr algn="ctr"/>
            <a:r>
              <a:rPr lang="en-US" sz="3200" b="1" dirty="0">
                <a:latin typeface="Palatino" pitchFamily="2" charset="77"/>
                <a:ea typeface="Palatino" pitchFamily="2" charset="77"/>
              </a:rPr>
              <a:t>From “The Pumpkin Folk”</a:t>
            </a:r>
          </a:p>
          <a:p>
            <a:endParaRPr lang="en-US" sz="3200" dirty="0">
              <a:latin typeface="Palatino" pitchFamily="2" charset="77"/>
              <a:ea typeface="Palatino" pitchFamily="2" charset="77"/>
            </a:endParaRPr>
          </a:p>
          <a:p>
            <a:r>
              <a:rPr lang="en-US" sz="3200" dirty="0">
                <a:latin typeface="Palatino" pitchFamily="2" charset="77"/>
                <a:ea typeface="Palatino" pitchFamily="2" charset="77"/>
              </a:rPr>
              <a:t>A man can’t go out without his clothes</a:t>
            </a:r>
            <a:r>
              <a:rPr lang="en-US" sz="3200" dirty="0">
                <a:highlight>
                  <a:srgbClr val="FFFF00"/>
                </a:highlight>
                <a:latin typeface="Palatino" pitchFamily="2" charset="77"/>
                <a:ea typeface="Palatino" pitchFamily="2" charset="77"/>
              </a:rPr>
              <a:t> even if he has seeds for teeth</a:t>
            </a:r>
            <a:r>
              <a:rPr lang="en-US" sz="3200" dirty="0">
                <a:latin typeface="Palatino" pitchFamily="2" charset="77"/>
                <a:ea typeface="Palatino" pitchFamily="2" charset="77"/>
              </a:rPr>
              <a:t>.</a:t>
            </a:r>
          </a:p>
          <a:p>
            <a:endParaRPr lang="en-US" sz="3200" dirty="0">
              <a:latin typeface="Palatino" pitchFamily="2" charset="77"/>
              <a:ea typeface="Palatino" pitchFamily="2" charset="77"/>
            </a:endParaRPr>
          </a:p>
          <a:p>
            <a:r>
              <a:rPr lang="en-US" sz="3200" dirty="0">
                <a:latin typeface="Palatino" pitchFamily="2" charset="77"/>
                <a:ea typeface="Palatino" pitchFamily="2" charset="77"/>
              </a:rPr>
              <a:t>When the daylight begins </a:t>
            </a:r>
            <a:r>
              <a:rPr lang="en-US" sz="3200" dirty="0">
                <a:highlight>
                  <a:srgbClr val="FFFF00"/>
                </a:highlight>
                <a:latin typeface="Palatino" pitchFamily="2" charset="77"/>
                <a:ea typeface="Palatino" pitchFamily="2" charset="77"/>
              </a:rPr>
              <a:t>to take the Moon</a:t>
            </a:r>
            <a:r>
              <a:rPr lang="en-US" sz="3200" dirty="0">
                <a:latin typeface="Palatino" pitchFamily="2" charset="77"/>
                <a:ea typeface="Palatino" pitchFamily="2" charset="77"/>
              </a:rPr>
              <a:t>, the pumpkins kiss. </a:t>
            </a:r>
            <a:r>
              <a:rPr lang="en-US" sz="3200" dirty="0">
                <a:highlight>
                  <a:srgbClr val="FFFF00"/>
                </a:highlight>
                <a:latin typeface="Palatino" pitchFamily="2" charset="77"/>
                <a:ea typeface="Palatino" pitchFamily="2" charset="77"/>
              </a:rPr>
              <a:t>The flames </a:t>
            </a:r>
            <a:r>
              <a:rPr lang="en-US" sz="3200" dirty="0">
                <a:latin typeface="Palatino" pitchFamily="2" charset="77"/>
                <a:ea typeface="Palatino" pitchFamily="2" charset="77"/>
              </a:rPr>
              <a:t>keeping the pumpkin kin together </a:t>
            </a:r>
            <a:r>
              <a:rPr lang="en-US" sz="3200" dirty="0">
                <a:highlight>
                  <a:srgbClr val="FFFF00"/>
                </a:highlight>
                <a:latin typeface="Palatino" pitchFamily="2" charset="77"/>
                <a:ea typeface="Palatino" pitchFamily="2" charset="77"/>
              </a:rPr>
              <a:t>touch</a:t>
            </a:r>
            <a:r>
              <a:rPr lang="en-US" sz="3200" dirty="0">
                <a:latin typeface="Palatino" pitchFamily="2" charset="77"/>
                <a:ea typeface="Palatino" pitchFamily="2" charset="77"/>
              </a:rPr>
              <a:t> if only for a moment.</a:t>
            </a:r>
          </a:p>
        </p:txBody>
      </p:sp>
    </p:spTree>
    <p:extLst>
      <p:ext uri="{BB962C8B-B14F-4D97-AF65-F5344CB8AC3E}">
        <p14:creationId xmlns:p14="http://schemas.microsoft.com/office/powerpoint/2010/main" val="309098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My Friend’s Father</a:t>
            </a:r>
          </a:p>
        </p:txBody>
      </p:sp>
      <p:pic>
        <p:nvPicPr>
          <p:cNvPr id="5" name="Picture 4" descr="A close-up of a certificate&#10;&#10;Description automatically generated">
            <a:extLst>
              <a:ext uri="{FF2B5EF4-FFF2-40B4-BE49-F238E27FC236}">
                <a16:creationId xmlns:a16="http://schemas.microsoft.com/office/drawing/2014/main" id="{8EC76547-E1C5-6F48-82C3-F3698002BB8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100000"/>
                    </a14:imgEffect>
                  </a14:imgLayer>
                </a14:imgProps>
              </a:ext>
            </a:extLst>
          </a:blip>
          <a:stretch>
            <a:fillRect/>
          </a:stretch>
        </p:blipFill>
        <p:spPr>
          <a:xfrm>
            <a:off x="1607224" y="1435856"/>
            <a:ext cx="8977552" cy="5167312"/>
          </a:xfrm>
          <a:prstGeom prst="rect">
            <a:avLst/>
          </a:prstGeom>
        </p:spPr>
      </p:pic>
    </p:spTree>
    <p:extLst>
      <p:ext uri="{BB962C8B-B14F-4D97-AF65-F5344CB8AC3E}">
        <p14:creationId xmlns:p14="http://schemas.microsoft.com/office/powerpoint/2010/main" val="238744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My Father</a:t>
            </a:r>
          </a:p>
        </p:txBody>
      </p:sp>
      <p:pic>
        <p:nvPicPr>
          <p:cNvPr id="8" name="Picture 7" descr="An older person wearing glasses and a suit&#10;&#10;Description automatically generated">
            <a:extLst>
              <a:ext uri="{FF2B5EF4-FFF2-40B4-BE49-F238E27FC236}">
                <a16:creationId xmlns:a16="http://schemas.microsoft.com/office/drawing/2014/main" id="{1981A4E1-0D6F-C740-8E59-603413D53C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9014" y="0"/>
            <a:ext cx="3753971" cy="6858000"/>
          </a:xfrm>
          <a:prstGeom prst="rect">
            <a:avLst/>
          </a:prstGeom>
        </p:spPr>
      </p:pic>
      <p:pic>
        <p:nvPicPr>
          <p:cNvPr id="10" name="Picture 9" descr="A person wearing glasses and a suit&#10;&#10;Description automatically generated">
            <a:extLst>
              <a:ext uri="{FF2B5EF4-FFF2-40B4-BE49-F238E27FC236}">
                <a16:creationId xmlns:a16="http://schemas.microsoft.com/office/drawing/2014/main" id="{7ABEC5CE-118F-5A4C-A3B6-821D4B8C4F8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55586" y="1690688"/>
            <a:ext cx="3327400" cy="4165600"/>
          </a:xfrm>
          <a:prstGeom prst="rect">
            <a:avLst/>
          </a:prstGeom>
        </p:spPr>
      </p:pic>
      <p:pic>
        <p:nvPicPr>
          <p:cNvPr id="12" name="Picture 11" descr="A person in a suit leaning on a car&#10;&#10;Description automatically generated">
            <a:extLst>
              <a:ext uri="{FF2B5EF4-FFF2-40B4-BE49-F238E27FC236}">
                <a16:creationId xmlns:a16="http://schemas.microsoft.com/office/drawing/2014/main" id="{9E1D9B74-1DC2-B54E-B457-90CECF9C9C74}"/>
              </a:ext>
            </a:extLst>
          </p:cNvPr>
          <p:cNvPicPr>
            <a:picLocks noChangeAspect="1"/>
          </p:cNvPicPr>
          <p:nvPr/>
        </p:nvPicPr>
        <p:blipFill>
          <a:blip r:embed="rId5"/>
          <a:stretch>
            <a:fillRect/>
          </a:stretch>
        </p:blipFill>
        <p:spPr>
          <a:xfrm>
            <a:off x="4371947" y="1853520"/>
            <a:ext cx="3448106" cy="3839936"/>
          </a:xfrm>
          <a:prstGeom prst="rect">
            <a:avLst/>
          </a:prstGeom>
        </p:spPr>
      </p:pic>
    </p:spTree>
    <p:extLst>
      <p:ext uri="{BB962C8B-B14F-4D97-AF65-F5344CB8AC3E}">
        <p14:creationId xmlns:p14="http://schemas.microsoft.com/office/powerpoint/2010/main" val="140770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Poems</a:t>
            </a:r>
          </a:p>
        </p:txBody>
      </p:sp>
      <p:pic>
        <p:nvPicPr>
          <p:cNvPr id="5" name="Picture 4" descr="A white wood wall with a window&#10;&#10;Description automatically generated with medium confidence">
            <a:extLst>
              <a:ext uri="{FF2B5EF4-FFF2-40B4-BE49-F238E27FC236}">
                <a16:creationId xmlns:a16="http://schemas.microsoft.com/office/drawing/2014/main" id="{3FB933AE-C8CB-6846-A553-DA884B907E3A}"/>
              </a:ext>
            </a:extLst>
          </p:cNvPr>
          <p:cNvPicPr>
            <a:picLocks noChangeAspect="1"/>
          </p:cNvPicPr>
          <p:nvPr/>
        </p:nvPicPr>
        <p:blipFill>
          <a:blip r:embed="rId3"/>
          <a:stretch>
            <a:fillRect/>
          </a:stretch>
        </p:blipFill>
        <p:spPr>
          <a:xfrm>
            <a:off x="1045028" y="1489485"/>
            <a:ext cx="10101943" cy="5165460"/>
          </a:xfrm>
          <a:prstGeom prst="rect">
            <a:avLst/>
          </a:prstGeom>
        </p:spPr>
      </p:pic>
    </p:spTree>
    <p:extLst>
      <p:ext uri="{BB962C8B-B14F-4D97-AF65-F5344CB8AC3E}">
        <p14:creationId xmlns:p14="http://schemas.microsoft.com/office/powerpoint/2010/main" val="308045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Origins</a:t>
            </a:r>
          </a:p>
        </p:txBody>
      </p:sp>
      <p:sp>
        <p:nvSpPr>
          <p:cNvPr id="3" name="Content Placeholder 2">
            <a:extLst>
              <a:ext uri="{FF2B5EF4-FFF2-40B4-BE49-F238E27FC236}">
                <a16:creationId xmlns:a16="http://schemas.microsoft.com/office/drawing/2014/main" id="{D2969DC9-E608-2D42-ACFF-CBAC3F4D61D6}"/>
              </a:ext>
            </a:extLst>
          </p:cNvPr>
          <p:cNvSpPr>
            <a:spLocks noGrp="1"/>
          </p:cNvSpPr>
          <p:nvPr>
            <p:ph idx="1"/>
          </p:nvPr>
        </p:nvSpPr>
        <p:spPr>
          <a:xfrm>
            <a:off x="7100888" y="1825625"/>
            <a:ext cx="4252912" cy="4351338"/>
          </a:xfrm>
          <a:solidFill>
            <a:schemeClr val="accent4">
              <a:lumMod val="20000"/>
              <a:lumOff val="80000"/>
            </a:schemeClr>
          </a:solidFill>
          <a:ln w="127000">
            <a:solidFill>
              <a:schemeClr val="accent1"/>
            </a:solidFill>
          </a:ln>
        </p:spPr>
        <p:txBody>
          <a:bodyPr/>
          <a:lstStyle/>
          <a:p>
            <a:pPr marL="0" indent="0" algn="ctr">
              <a:buNone/>
            </a:pPr>
            <a:endParaRPr lang="en-US" sz="6000" dirty="0">
              <a:latin typeface="Palatino" pitchFamily="2" charset="77"/>
              <a:ea typeface="Palatino" pitchFamily="2" charset="77"/>
            </a:endParaRPr>
          </a:p>
          <a:p>
            <a:pPr marL="0" indent="0" algn="ctr">
              <a:buNone/>
            </a:pPr>
            <a:r>
              <a:rPr lang="en-US" sz="6000" dirty="0">
                <a:latin typeface="Palatino" pitchFamily="2" charset="77"/>
                <a:ea typeface="Palatino" pitchFamily="2" charset="77"/>
              </a:rPr>
              <a:t>ℹ️ </a:t>
            </a:r>
          </a:p>
          <a:p>
            <a:pPr marL="0" indent="0" algn="ctr">
              <a:buNone/>
            </a:pPr>
            <a:r>
              <a:rPr lang="en-US" sz="3200" b="1" dirty="0">
                <a:latin typeface="Palatino" pitchFamily="2" charset="77"/>
                <a:ea typeface="Palatino" pitchFamily="2" charset="77"/>
              </a:rPr>
              <a:t>Lesson #1</a:t>
            </a:r>
          </a:p>
          <a:p>
            <a:pPr marL="0" indent="0" algn="ctr">
              <a:buNone/>
            </a:pPr>
            <a:endParaRPr lang="en-US" sz="3200" dirty="0">
              <a:latin typeface="Palatino" pitchFamily="2" charset="77"/>
              <a:ea typeface="Palatino" pitchFamily="2" charset="77"/>
            </a:endParaRPr>
          </a:p>
          <a:p>
            <a:pPr marL="0" indent="0" algn="ctr">
              <a:buNone/>
            </a:pPr>
            <a:r>
              <a:rPr lang="en-US" sz="3200" dirty="0">
                <a:latin typeface="Palatino" pitchFamily="2" charset="77"/>
                <a:ea typeface="Palatino" pitchFamily="2" charset="77"/>
              </a:rPr>
              <a:t>Write your bliss.</a:t>
            </a:r>
          </a:p>
        </p:txBody>
      </p:sp>
      <p:sp>
        <p:nvSpPr>
          <p:cNvPr id="4" name="TextBox 3">
            <a:extLst>
              <a:ext uri="{FF2B5EF4-FFF2-40B4-BE49-F238E27FC236}">
                <a16:creationId xmlns:a16="http://schemas.microsoft.com/office/drawing/2014/main" id="{103416DF-85A6-B14D-BFBF-5181896640BF}"/>
              </a:ext>
            </a:extLst>
          </p:cNvPr>
          <p:cNvSpPr txBox="1"/>
          <p:nvPr/>
        </p:nvSpPr>
        <p:spPr>
          <a:xfrm>
            <a:off x="1240971" y="2696482"/>
            <a:ext cx="4441372"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Palatino" pitchFamily="2" charset="77"/>
                <a:ea typeface="Palatino" pitchFamily="2" charset="77"/>
              </a:rPr>
              <a:t>The history</a:t>
            </a:r>
          </a:p>
          <a:p>
            <a:pPr marL="285750" indent="-285750">
              <a:buFont typeface="Arial" panose="020B0604020202020204" pitchFamily="34" charset="0"/>
              <a:buChar char="•"/>
            </a:pPr>
            <a:r>
              <a:rPr lang="en-US" sz="3200" dirty="0">
                <a:latin typeface="Palatino" pitchFamily="2" charset="77"/>
                <a:ea typeface="Palatino" pitchFamily="2" charset="77"/>
              </a:rPr>
              <a:t>My friend’s father</a:t>
            </a:r>
          </a:p>
          <a:p>
            <a:pPr marL="285750" indent="-285750">
              <a:buFont typeface="Arial" panose="020B0604020202020204" pitchFamily="34" charset="0"/>
              <a:buChar char="•"/>
            </a:pPr>
            <a:r>
              <a:rPr lang="en-US" sz="3200" dirty="0">
                <a:latin typeface="Palatino" pitchFamily="2" charset="77"/>
                <a:ea typeface="Palatino" pitchFamily="2" charset="77"/>
              </a:rPr>
              <a:t>My father</a:t>
            </a:r>
          </a:p>
          <a:p>
            <a:pPr marL="285750" indent="-285750">
              <a:buFont typeface="Arial" panose="020B0604020202020204" pitchFamily="34" charset="0"/>
              <a:buChar char="•"/>
            </a:pPr>
            <a:r>
              <a:rPr lang="en-US" sz="3200" dirty="0">
                <a:latin typeface="Palatino" pitchFamily="2" charset="77"/>
                <a:ea typeface="Palatino" pitchFamily="2" charset="77"/>
              </a:rPr>
              <a:t>The poems</a:t>
            </a:r>
          </a:p>
        </p:txBody>
      </p:sp>
    </p:spTree>
    <p:extLst>
      <p:ext uri="{BB962C8B-B14F-4D97-AF65-F5344CB8AC3E}">
        <p14:creationId xmlns:p14="http://schemas.microsoft.com/office/powerpoint/2010/main" val="109776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Surprises</a:t>
            </a:r>
          </a:p>
        </p:txBody>
      </p:sp>
      <p:sp>
        <p:nvSpPr>
          <p:cNvPr id="4" name="TextBox 3">
            <a:extLst>
              <a:ext uri="{FF2B5EF4-FFF2-40B4-BE49-F238E27FC236}">
                <a16:creationId xmlns:a16="http://schemas.microsoft.com/office/drawing/2014/main" id="{103416DF-85A6-B14D-BFBF-5181896640BF}"/>
              </a:ext>
            </a:extLst>
          </p:cNvPr>
          <p:cNvSpPr txBox="1"/>
          <p:nvPr/>
        </p:nvSpPr>
        <p:spPr>
          <a:xfrm>
            <a:off x="4093027" y="2696482"/>
            <a:ext cx="5159829"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Palatino" pitchFamily="2" charset="77"/>
                <a:ea typeface="Palatino" pitchFamily="2" charset="77"/>
              </a:rPr>
              <a:t>The stairs</a:t>
            </a:r>
          </a:p>
          <a:p>
            <a:pPr marL="285750" indent="-285750">
              <a:buFont typeface="Arial" panose="020B0604020202020204" pitchFamily="34" charset="0"/>
              <a:buChar char="•"/>
            </a:pPr>
            <a:r>
              <a:rPr lang="en-US" sz="3200" dirty="0">
                <a:latin typeface="Palatino" pitchFamily="2" charset="77"/>
                <a:ea typeface="Palatino" pitchFamily="2" charset="77"/>
              </a:rPr>
              <a:t>The </a:t>
            </a:r>
            <a:r>
              <a:rPr lang="en-US" sz="3200">
                <a:latin typeface="Palatino" pitchFamily="2" charset="77"/>
                <a:ea typeface="Palatino" pitchFamily="2" charset="77"/>
              </a:rPr>
              <a:t>Go board</a:t>
            </a:r>
            <a:endParaRPr lang="en-US" sz="3200" dirty="0">
              <a:latin typeface="Palatino" pitchFamily="2" charset="77"/>
              <a:ea typeface="Palatino" pitchFamily="2" charset="77"/>
            </a:endParaRPr>
          </a:p>
          <a:p>
            <a:pPr marL="285750" indent="-285750">
              <a:buFont typeface="Arial" panose="020B0604020202020204" pitchFamily="34" charset="0"/>
              <a:buChar char="•"/>
            </a:pPr>
            <a:r>
              <a:rPr lang="en-US" sz="3200" dirty="0">
                <a:latin typeface="Palatino" pitchFamily="2" charset="77"/>
                <a:ea typeface="Palatino" pitchFamily="2" charset="77"/>
              </a:rPr>
              <a:t>The Black kitchen worker</a:t>
            </a:r>
          </a:p>
        </p:txBody>
      </p:sp>
    </p:spTree>
    <p:extLst>
      <p:ext uri="{BB962C8B-B14F-4D97-AF65-F5344CB8AC3E}">
        <p14:creationId xmlns:p14="http://schemas.microsoft.com/office/powerpoint/2010/main" val="334556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B330-6325-E441-A9AF-B465A74CD215}"/>
              </a:ext>
            </a:extLst>
          </p:cNvPr>
          <p:cNvSpPr>
            <a:spLocks noGrp="1"/>
          </p:cNvSpPr>
          <p:nvPr>
            <p:ph type="title"/>
          </p:nvPr>
        </p:nvSpPr>
        <p:spPr/>
        <p:txBody>
          <a:bodyPr>
            <a:normAutofit/>
          </a:bodyPr>
          <a:lstStyle/>
          <a:p>
            <a:pPr algn="ctr"/>
            <a:r>
              <a:rPr lang="en-US" sz="4800" dirty="0">
                <a:latin typeface="Palatino" pitchFamily="2" charset="77"/>
                <a:ea typeface="Palatino" pitchFamily="2" charset="77"/>
              </a:rPr>
              <a:t>The Stairs</a:t>
            </a:r>
          </a:p>
        </p:txBody>
      </p:sp>
      <p:sp>
        <p:nvSpPr>
          <p:cNvPr id="4" name="TextBox 3">
            <a:extLst>
              <a:ext uri="{FF2B5EF4-FFF2-40B4-BE49-F238E27FC236}">
                <a16:creationId xmlns:a16="http://schemas.microsoft.com/office/drawing/2014/main" id="{103416DF-85A6-B14D-BFBF-5181896640BF}"/>
              </a:ext>
            </a:extLst>
          </p:cNvPr>
          <p:cNvSpPr txBox="1"/>
          <p:nvPr/>
        </p:nvSpPr>
        <p:spPr>
          <a:xfrm>
            <a:off x="5761261" y="1443544"/>
            <a:ext cx="5900059" cy="5509200"/>
          </a:xfrm>
          <a:prstGeom prst="rect">
            <a:avLst/>
          </a:prstGeom>
          <a:noFill/>
        </p:spPr>
        <p:txBody>
          <a:bodyPr wrap="square" rtlCol="0">
            <a:spAutoFit/>
          </a:bodyPr>
          <a:lstStyle/>
          <a:p>
            <a:r>
              <a:rPr lang="en-US" sz="3200" dirty="0">
                <a:effectLst/>
                <a:latin typeface="Times" pitchFamily="2" charset="0"/>
              </a:rPr>
              <a:t>The dining hall</a:t>
            </a:r>
          </a:p>
          <a:p>
            <a:r>
              <a:rPr lang="en-US" sz="3200" dirty="0">
                <a:effectLst/>
                <a:latin typeface="Times" pitchFamily="2" charset="0"/>
              </a:rPr>
              <a:t>is across the way and down</a:t>
            </a:r>
          </a:p>
          <a:p>
            <a:r>
              <a:rPr lang="en-US" sz="3200" dirty="0">
                <a:effectLst/>
                <a:latin typeface="Times" pitchFamily="2" charset="0"/>
              </a:rPr>
              <a:t>a slope. Between</a:t>
            </a:r>
          </a:p>
          <a:p>
            <a:r>
              <a:rPr lang="en-US" sz="3200" dirty="0">
                <a:effectLst/>
                <a:latin typeface="Times" pitchFamily="2" charset="0"/>
              </a:rPr>
              <a:t>is the stairway</a:t>
            </a:r>
          </a:p>
          <a:p>
            <a:r>
              <a:rPr lang="en-US" sz="3200" dirty="0">
                <a:effectLst/>
                <a:latin typeface="Times" pitchFamily="2" charset="0"/>
              </a:rPr>
              <a:t>we take to get there. Roofed,</a:t>
            </a:r>
          </a:p>
          <a:p>
            <a:r>
              <a:rPr lang="en-US" sz="3200" dirty="0">
                <a:effectLst/>
                <a:latin typeface="Times" pitchFamily="2" charset="0"/>
              </a:rPr>
              <a:t>with metal grating</a:t>
            </a:r>
          </a:p>
          <a:p>
            <a:r>
              <a:rPr lang="en-US" sz="3200" dirty="0">
                <a:effectLst/>
                <a:latin typeface="Times" pitchFamily="2" charset="0"/>
              </a:rPr>
              <a:t>on either side, it can only</a:t>
            </a:r>
          </a:p>
          <a:p>
            <a:r>
              <a:rPr lang="en-US" sz="3200" dirty="0">
                <a:effectLst/>
                <a:latin typeface="Times" pitchFamily="2" charset="0"/>
              </a:rPr>
              <a:t>be entered from inside</a:t>
            </a:r>
          </a:p>
          <a:p>
            <a:r>
              <a:rPr lang="en-US" sz="3200" dirty="0">
                <a:effectLst/>
                <a:latin typeface="Times" pitchFamily="2" charset="0"/>
              </a:rPr>
              <a:t>the buildings: a caged stairway</a:t>
            </a:r>
          </a:p>
          <a:p>
            <a:r>
              <a:rPr lang="en-US" sz="3200" dirty="0">
                <a:effectLst/>
                <a:latin typeface="Times" pitchFamily="2" charset="0"/>
              </a:rPr>
              <a:t>or a stairway inside a cage.</a:t>
            </a:r>
          </a:p>
          <a:p>
            <a:endParaRPr lang="en-US" sz="3200" dirty="0">
              <a:latin typeface="Palatino" pitchFamily="2" charset="77"/>
              <a:ea typeface="Palatino" pitchFamily="2" charset="77"/>
            </a:endParaRPr>
          </a:p>
        </p:txBody>
      </p:sp>
      <p:pic>
        <p:nvPicPr>
          <p:cNvPr id="8" name="Picture 7" descr="A staircase with a fence around it&#10;&#10;Description automatically generated with medium confidence">
            <a:extLst>
              <a:ext uri="{FF2B5EF4-FFF2-40B4-BE49-F238E27FC236}">
                <a16:creationId xmlns:a16="http://schemas.microsoft.com/office/drawing/2014/main" id="{1928B6B3-2C33-ED48-9FBF-63248C0005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1059" y="1456418"/>
            <a:ext cx="3777343" cy="5036457"/>
          </a:xfrm>
          <a:prstGeom prst="rect">
            <a:avLst/>
          </a:prstGeom>
        </p:spPr>
      </p:pic>
    </p:spTree>
    <p:extLst>
      <p:ext uri="{BB962C8B-B14F-4D97-AF65-F5344CB8AC3E}">
        <p14:creationId xmlns:p14="http://schemas.microsoft.com/office/powerpoint/2010/main" val="4177855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12659</TotalTime>
  <Words>1738</Words>
  <Application>Microsoft Macintosh PowerPoint</Application>
  <PresentationFormat>Widescreen</PresentationFormat>
  <Paragraphs>247</Paragraphs>
  <Slides>34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Palatino</vt:lpstr>
      <vt:lpstr>Times</vt:lpstr>
      <vt:lpstr>Office Theme</vt:lpstr>
      <vt:lpstr>Bridge Across The Sky</vt:lpstr>
      <vt:lpstr>The Origins</vt:lpstr>
      <vt:lpstr>The History</vt:lpstr>
      <vt:lpstr>My Friend’s Father</vt:lpstr>
      <vt:lpstr>My Father</vt:lpstr>
      <vt:lpstr>The Poems</vt:lpstr>
      <vt:lpstr>The Origins</vt:lpstr>
      <vt:lpstr>The Surprises</vt:lpstr>
      <vt:lpstr>The Stairs</vt:lpstr>
      <vt:lpstr>The Go Board</vt:lpstr>
      <vt:lpstr>The Black Kitchen Worker</vt:lpstr>
      <vt:lpstr>The Surprises</vt:lpstr>
      <vt:lpstr>The Revisions</vt:lpstr>
      <vt:lpstr>My Critique Group:  The ”Pale Powers”</vt:lpstr>
      <vt:lpstr>My Agent: Kow Loon</vt:lpstr>
      <vt:lpstr>Simon &amp; Schuster Editors</vt:lpstr>
      <vt:lpstr>Simon &amp; Schuster Feedback</vt:lpstr>
      <vt:lpstr>The Feelings</vt:lpstr>
      <vt:lpstr>Line Breaks</vt:lpstr>
      <vt:lpstr>Dudes and Newbs</vt:lpstr>
      <vt:lpstr>The Cultural Tightrope</vt:lpstr>
      <vt:lpstr>The Revisions</vt:lpstr>
      <vt:lpstr>My Feedback on Your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Across The Sky</dc:title>
  <dc:creator>Freeman Ng</dc:creator>
  <cp:lastModifiedBy>Freeman Ng</cp:lastModifiedBy>
  <cp:revision>46</cp:revision>
  <dcterms:created xsi:type="dcterms:W3CDTF">2024-09-05T03:49:39Z</dcterms:created>
  <dcterms:modified xsi:type="dcterms:W3CDTF">2024-10-23T02:52:22Z</dcterms:modified>
</cp:coreProperties>
</file>