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321" r:id="rId5"/>
    <p:sldId id="319" r:id="rId6"/>
    <p:sldId id="320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1" r:id="rId16"/>
    <p:sldId id="315" r:id="rId17"/>
    <p:sldId id="316" r:id="rId18"/>
    <p:sldId id="317" r:id="rId19"/>
    <p:sldId id="318" r:id="rId20"/>
    <p:sldId id="325" r:id="rId21"/>
    <p:sldId id="326" r:id="rId22"/>
    <p:sldId id="327" r:id="rId23"/>
    <p:sldId id="328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/>
    <p:restoredTop sz="88503"/>
  </p:normalViewPr>
  <p:slideViewPr>
    <p:cSldViewPr snapToGrid="0" snapToObjects="1">
      <p:cViewPr varScale="1">
        <p:scale>
          <a:sx n="112" d="100"/>
          <a:sy n="112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BE64-E5E9-9941-906E-B8EA35793E1E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00146-587E-EC46-A2C5-B4FF666E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Immigration Station built to house detainees while their stories were checked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history of the Chinese in America leading up to the building of the Immigration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staircase between the barracks and the dining hall in the admin building, as it stands today. My first sign that this was a prison.</a:t>
            </a:r>
          </a:p>
          <a:p>
            <a:endParaRPr lang="en-US" dirty="0"/>
          </a:p>
          <a:p>
            <a:r>
              <a:rPr lang="en-US" dirty="0"/>
              <a:t>Reading from the book: “Caged” (pg. 35)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 exams that were traumatizing because the Chinese weren’t used to Western medical practices.</a:t>
            </a:r>
          </a:p>
          <a:p>
            <a:endParaRPr lang="en-US" dirty="0"/>
          </a:p>
          <a:p>
            <a:r>
              <a:rPr lang="en-US" dirty="0"/>
              <a:t>Reading from the book: ”My Heart” (pg. 45)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history of the station, there were two riots for better conditions.</a:t>
            </a:r>
          </a:p>
          <a:p>
            <a:endParaRPr lang="en-US" dirty="0"/>
          </a:p>
          <a:p>
            <a:r>
              <a:rPr lang="en-US" dirty="0"/>
              <a:t>Reading from the book: “a roar” (pg. 141)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5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response to their difficult circumstances, detainees carved poems into the walls of their barracks.</a:t>
            </a:r>
          </a:p>
          <a:p>
            <a:endParaRPr lang="en-US" dirty="0"/>
          </a:p>
          <a:p>
            <a:r>
              <a:rPr lang="en-US" dirty="0"/>
              <a:t>Reading from the book: “poems” and “forgotten” (pg. 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23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wall poem I took the title of my book from…was a suicide poem.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2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share as many of the following poems as time allows. This is the mechanism I’ll use to make sure the presentation fits the allotted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Traumatizing medical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student audience care about this story?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Interminable detentions.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82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9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Despair.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04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Loneliness and passion.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2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conclude by reading a final poem from the book: “From Rubble” (pg. 167)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Unless you’re a Native American, you came from somewhere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Anti-immigrant hate a current -- and recurring -- problem in American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history of the Chinese in America leading up to the building of the Immigration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immigration to work on the Transcontinental Railroad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Anti-immigrant fervor (“They’re taking our jobs”, etc.) leading to the Chinese Exclusion 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7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San Francisco earthquake and fire leading to an opening for more Chinese immigrants to enter the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”paper stories”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00146-587E-EC46-A2C5-B4FF666ED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5741-961E-E148-86D8-9C2CC7093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44F4-F1E3-9A49-902C-C2D2ABB19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72B4-AA3B-CF47-AE9B-32587593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D6757-5B11-2B42-9C9D-B732124D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056FB-8F4F-124B-B83B-E6845D42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D3E5-83E8-1D43-A5E2-183BEA3D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1E22A-3F84-B044-BCF0-92E0B34AA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9F0B-14A0-9B4F-925C-E4F6611B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F211-F2CC-934F-95DA-2C4AC95F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272E8-A4B1-2841-9BD8-106E1A62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9ACA78-334A-A543-AB4A-188E486E2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54849-8CE6-1241-BF5B-701888724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8CDB-B657-D941-86F1-13B94537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1C033-7F46-874A-99C6-A0F7A07C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6076-EB85-974F-8DFA-E686297B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91A8-513B-0545-A532-13B9F4CF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D909-A2D8-174E-9E0A-AF0A9970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EA4D4-C288-AA4B-AB3F-A63A2EA1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8629-40D6-4F46-9171-1139B910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A828-956D-294E-B690-B10A93ED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2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06BA-CBA9-BF47-8915-3B1EB373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4BA97-5B0F-0646-934D-C81E5623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6FE5C-F278-A14C-8799-829C4BDF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0CA34-0E88-604D-B5C2-6D0FD26F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F3282-05E9-414D-A4F7-12EEAC0D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3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331E-0254-CA4D-955F-47A18324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6120-9D2C-C14B-B7A8-61A371325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FC60A-E968-5343-A598-BF17AAA47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D21A1-5CB1-F549-942D-B6257E50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914A0-E0BD-574F-B0BE-872243C1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C5887-0CBA-0544-A5CD-3CAC86BF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900-43D5-A746-B6F4-AD2488AE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A8EC4-312D-E74C-9F24-C3D49804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B0D80-E741-EB42-8246-8493FC7A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AA34B-4949-0C40-A21C-DB32225B5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ECFAF-2197-594C-B5E5-64E9AFB42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7D4C4-608D-EF4B-BC15-2FBCE5CB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85C04-669A-0D45-9C74-D64830E2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F17E0-994D-4944-A864-7FC79682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44F5-4B4D-6847-BE43-096F74A6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EB02B-F12F-5047-B56A-DD6E3980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8A3BA-5D5E-3847-9165-1F591780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55281-C36E-704C-8AAE-DFBE7624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B8CE7-7B93-704B-8182-266CE8B6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41F92-8D80-314D-B4A2-F37239C1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A35DF-7460-E546-B2AA-C29A8E0B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0576-E1DE-5743-8058-57E7ABF2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8AF7-E55C-5A46-9766-4F6B902A5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C9509-FE12-3B48-97EB-1825E3F65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F9484-9C6F-A94B-A698-5C71962B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D7743-DED7-DE42-9830-E3B9F1D0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F93C2-A1DE-F94D-A1E3-80D3289A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6266-0AFB-EC49-ABA6-408B269A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7DBAB-1764-B64F-B977-E82DFFBC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C5984-02DA-3146-BFE1-659F87B3A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02324-5675-7C46-90DA-053A8683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E60EC-5115-CD41-A021-97F2E048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5EE6D-41CB-894B-8FA8-3E56FB9E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BA80A-EF27-DA4B-B94D-866CE584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9C6DF-7532-664D-869F-4B39C924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5FC65-EF29-6240-A76C-E2356F200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419C-EFDE-CE4F-BE81-DD9FD3E11611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1B276-C21E-A743-980D-192E83F1C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5716D-401C-554D-9603-37A64FD98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0585-D7E1-0D4C-A63D-DDA5DEAE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107D-0A6B-B849-B893-977CAED9D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768" y="873287"/>
            <a:ext cx="7198266" cy="1207882"/>
          </a:xfrm>
        </p:spPr>
        <p:txBody>
          <a:bodyPr/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Bridge Across The Sky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9FEA8-1857-8345-ACAD-35837DF19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1885" y="2330246"/>
            <a:ext cx="4994032" cy="1447351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Palatino" pitchFamily="2" charset="77"/>
                <a:ea typeface="Palatino" pitchFamily="2" charset="77"/>
              </a:rPr>
              <a:t>The Chinese immigration experience through Angel Island in the early 1900’s.</a:t>
            </a:r>
          </a:p>
        </p:txBody>
      </p:sp>
      <p:pic>
        <p:nvPicPr>
          <p:cNvPr id="5" name="Picture 4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BC370B79-F138-314D-9137-46ABC5B15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6" y="766675"/>
            <a:ext cx="3675134" cy="5486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F3ED5-D955-014F-BBD5-092F5158B0FA}"/>
              </a:ext>
            </a:extLst>
          </p:cNvPr>
          <p:cNvSpPr txBox="1"/>
          <p:nvPr/>
        </p:nvSpPr>
        <p:spPr>
          <a:xfrm>
            <a:off x="4726439" y="3892061"/>
            <a:ext cx="6564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an example of the presentation I might make to a general student audience. (vs. writers, for which I have a different talk.) Each slide includes a note that explains what I’d say about it.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Note that there’s a mention of suicide (#16) that I can either warn the audience about ahead of time or omit from the slideshow.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You can learn more about my novel at www.AngelIslandNovel.com</a:t>
            </a:r>
          </a:p>
        </p:txBody>
      </p:sp>
    </p:spTree>
    <p:extLst>
      <p:ext uri="{BB962C8B-B14F-4D97-AF65-F5344CB8AC3E}">
        <p14:creationId xmlns:p14="http://schemas.microsoft.com/office/powerpoint/2010/main" val="388974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49300"/>
            <a:ext cx="12192000" cy="85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5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330-6325-E441-A9AF-B465A74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Palatino" pitchFamily="2" charset="77"/>
                <a:ea typeface="Palatino" pitchFamily="2" charset="77"/>
              </a:rPr>
              <a:t>The Detention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3150995" y="2397948"/>
            <a:ext cx="6667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Essentially a prison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Mistreatment and poor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Traumatizing medical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Riots for better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Suicides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poems</a:t>
            </a:r>
          </a:p>
        </p:txBody>
      </p:sp>
    </p:spTree>
    <p:extLst>
      <p:ext uri="{BB962C8B-B14F-4D97-AF65-F5344CB8AC3E}">
        <p14:creationId xmlns:p14="http://schemas.microsoft.com/office/powerpoint/2010/main" val="21949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515EB-E709-C84E-9903-0395293EC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193" y="0"/>
            <a:ext cx="6660630" cy="68842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56616" cy="6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3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7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373728"/>
            <a:ext cx="12210325" cy="96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41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117231" y="1225531"/>
            <a:ext cx="3054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走投無路別家鄉，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乘風破浪渡重洋，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一言之差河橋斷，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困囚木屋兩年長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英雄難過美人關，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進退兩難夜靜嘆：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謝絕浮生僅一途，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冤魂飄蕩莫奈何。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245562" y="1225531"/>
            <a:ext cx="88292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My life at an impasse, I left house and home;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braved the winds and broke through waves to cross the seas.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Yet with one wrong word, my bridge across the sky was broken;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Now I’ve been imprisoned for two years in a wooden building.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It’s hard for heroes to cross the barrier to America;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Both going forward and back are hard, and in the quiet night I sigh.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leave behind this floating life—there's only one road for me now;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My wronged soul is doomed to wander—what else can I do?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6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Charles Egan,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600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330-6325-E441-A9AF-B465A74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Palatino" pitchFamily="2" charset="77"/>
                <a:ea typeface="Palatino" pitchFamily="2" charset="77"/>
              </a:rPr>
              <a:t>More Wall Poems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4609472" y="2081425"/>
            <a:ext cx="2973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Mistreatment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Delays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Revenge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Hopes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Despair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560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117231" y="1474619"/>
            <a:ext cx="3054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狼醫要驗勾蟲症； 不能登陸運不靈。 </a:t>
            </a:r>
            <a:endParaRPr lang="en-US" altLang="ja-JP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青年何苦輕生命； 冤沉二字向誰鳴？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245562" y="1474619"/>
            <a:ext cx="88292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cannot bear to describe the harsh treatment by the doctors.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Being stabbed for blood samples and examined for hookworms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	was even more pitiful.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After taking the medicine, I also drank liquid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Like a dumb person eating the </a:t>
            </a:r>
            <a:r>
              <a:rPr lang="en-US" sz="2800" dirty="0" err="1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huanglian</a:t>
            </a:r>
            <a:r>
              <a:rPr lang="en-US" sz="28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.</a:t>
            </a:r>
            <a:endParaRPr lang="en-US" sz="2800" dirty="0">
              <a:effectLst/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6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152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117231" y="1690062"/>
            <a:ext cx="3054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埃屋三椽聊保身， 崙麓積愫不堪陳。 待得飛騰順遂日， 剷除稅關不論仁。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172164" y="1690062"/>
            <a:ext cx="89026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low building with three beams merely shelters the body.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It is unbearable to relate the stories accumulated </a:t>
            </a:r>
          </a:p>
          <a:p>
            <a:r>
              <a:rPr lang="en-US" sz="28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	</a:t>
            </a:r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on the Island slopes. 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Wait till the day I become successful and fulfill my wish!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will show no mercy when I level the immigration station!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6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6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472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330-6325-E441-A9AF-B465A74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Palatino" pitchFamily="2" charset="77"/>
                <a:ea typeface="Palatino" pitchFamily="2" charset="77"/>
              </a:rPr>
              <a:t>Why This Story?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3046743" y="2397948"/>
            <a:ext cx="6098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Because we (almost) all came from somewhere.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Because…today. (</a:t>
            </a:r>
            <a:r>
              <a:rPr lang="en-US" sz="3200" i="1" dirty="0">
                <a:latin typeface="Palatino" pitchFamily="2" charset="77"/>
                <a:ea typeface="Palatino" pitchFamily="2" charset="77"/>
              </a:rPr>
              <a:t>Every</a:t>
            </a:r>
            <a:r>
              <a:rPr lang="en-US" sz="32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3200">
                <a:latin typeface="Palatino" pitchFamily="2" charset="77"/>
                <a:ea typeface="Palatino" pitchFamily="2" charset="77"/>
              </a:rPr>
              <a:t>today.)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914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515815" y="828288"/>
            <a:ext cx="3054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乞巧少四日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搭輪來美洲。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光陰似箭射，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又已過涼秋。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屈指經數月，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尚在此路頭。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至今未曾審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懸望心悠悠。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172164" y="828288"/>
            <a:ext cx="89026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Four days before the </a:t>
            </a:r>
            <a:r>
              <a:rPr lang="en-US" sz="2800" dirty="0" err="1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Qiqiao</a:t>
            </a:r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Festival,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boarded the steamship for America.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Time flew like a shooting arrow.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Already, a cool autumn has passed.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Counting on my fingers, several months have elapsed.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Still I am at the beginning of the road.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have yet to be interrogated.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My heart is nervous with anticipation.</a:t>
            </a:r>
          </a:p>
          <a:p>
            <a:pPr lvl="6"/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5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25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504092" y="1120676"/>
            <a:ext cx="30549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間有偶觸胡怒，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拳脚交加。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忽起狼心，</a:t>
            </a:r>
          </a:p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鎗頭向指。</a:t>
            </a:r>
            <a:endParaRPr lang="en-US" altLang="ja-JP" sz="280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ja-JP" sz="2800" dirty="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endParaRPr lang="ja-JP" altLang="en-US" sz="280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195610" y="1120676"/>
            <a:ext cx="89026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At times, the barbarians would become angry with us;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They kick and punch us severely.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By chance, in their sudden cruel moment,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They would point their guns at us.</a:t>
            </a:r>
          </a:p>
          <a:p>
            <a:r>
              <a:rPr lang="en-US" sz="28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…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5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Marlon K. </a:t>
            </a:r>
            <a:r>
              <a:rPr lang="en-US" sz="2000" dirty="0" err="1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Hom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118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281354" y="1043731"/>
            <a:ext cx="3054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夜靜微聞風嘯聲， 形影傷情見景詠。 雲霧潺潺也暗天， 蟲聲唧唧月微明。 悲苦相連天相遣， 愁人獨坐倚窗邊。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453518" y="1043731"/>
            <a:ext cx="822266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In the quiet of night, I heard, faintly, the whistling of wind.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forms and shadows saddened me; </a:t>
            </a:r>
          </a:p>
          <a:p>
            <a:r>
              <a:rPr lang="en-US" sz="28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	</a:t>
            </a:r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upon seeing the landscape, I composed a poem.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floating clouds, the fog, darken the sky.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moon shines faintly as the insects chirp.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Grief and bitterness entwined are heaven sent.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sad person sits alone, leaning by a window.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5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240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269631" y="1690062"/>
            <a:ext cx="3054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舉筆寫詩我卿知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; </a:t>
            </a:r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昨夜三更嘆別離。 情濃囑語今猶在</a:t>
            </a:r>
            <a:r>
              <a:rPr lang="en-US" altLang="ja-JP" sz="280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; </a:t>
            </a:r>
            <a:r>
              <a:rPr lang="ja-JP" altLang="en-US" sz="28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未知何日得旋歸。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6842-26CD-814C-B649-B3B99F85786E}"/>
              </a:ext>
            </a:extLst>
          </p:cNvPr>
          <p:cNvSpPr txBox="1"/>
          <p:nvPr/>
        </p:nvSpPr>
        <p:spPr>
          <a:xfrm>
            <a:off x="3418349" y="1690062"/>
            <a:ext cx="82226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raise my brush to write a poem to tell my dear wife,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Last night at the third watch I sighed at being apart.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The message you gave with tender thoughts is still with me; </a:t>
            </a:r>
          </a:p>
          <a:p>
            <a:r>
              <a:rPr lang="en-US" sz="28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 do not know what day I can return home.</a:t>
            </a:r>
          </a:p>
          <a:p>
            <a:endParaRPr lang="en-US" sz="2800" dirty="0">
              <a:latin typeface="Arial Narrow" panose="020B0604020202020204" pitchFamily="34" charset="0"/>
              <a:ea typeface="Palatino" pitchFamily="2" charset="77"/>
              <a:cs typeface="Arial Narrow" panose="020B0604020202020204" pitchFamily="34" charset="0"/>
            </a:endParaRPr>
          </a:p>
          <a:p>
            <a:pPr lvl="5"/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translation by </a:t>
            </a:r>
            <a:r>
              <a:rPr lang="en-US" sz="2000" dirty="0"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Genny Lim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, from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Island: Poetry and History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i="1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of Chinese Immigrants on Angel Island, 1910-1940,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second edition, University of Washington Press, </a:t>
            </a:r>
          </a:p>
          <a:p>
            <a:pPr lvl="5"/>
            <a:r>
              <a:rPr lang="en-US" sz="2000" i="1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-- </a:t>
            </a:r>
            <a:r>
              <a:rPr lang="en-US" sz="2000" dirty="0">
                <a:effectLst/>
                <a:latin typeface="Arial Narrow" panose="020B0604020202020204" pitchFamily="34" charset="0"/>
                <a:ea typeface="Palatino" pitchFamily="2" charset="77"/>
                <a:cs typeface="Arial Narrow" panose="020B0604020202020204" pitchFamily="34" charset="0"/>
              </a:rPr>
              <a:t>edited by Mark Lai, Genny Lim, and Judy Yung</a:t>
            </a:r>
            <a:endParaRPr lang="en-US" sz="3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091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351FCD-03C1-474A-B8EA-DBC4B0C674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994" y="0"/>
            <a:ext cx="12211987" cy="68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4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92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2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B330-6325-E441-A9AF-B465A74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Palatino" pitchFamily="2" charset="77"/>
                <a:ea typeface="Palatino" pitchFamily="2" charset="77"/>
              </a:rPr>
              <a:t>The Chinese in America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6DF-85A6-B14D-BFBF-5181896640BF}"/>
              </a:ext>
            </a:extLst>
          </p:cNvPr>
          <p:cNvSpPr txBox="1"/>
          <p:nvPr/>
        </p:nvSpPr>
        <p:spPr>
          <a:xfrm>
            <a:off x="3150995" y="2397948"/>
            <a:ext cx="5890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railroad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Chinese Exclusion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earthquake and the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paper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" pitchFamily="2" charset="77"/>
                <a:ea typeface="Palatino" pitchFamily="2" charset="77"/>
              </a:rPr>
              <a:t>The detention</a:t>
            </a:r>
          </a:p>
        </p:txBody>
      </p:sp>
    </p:spTree>
    <p:extLst>
      <p:ext uri="{BB962C8B-B14F-4D97-AF65-F5344CB8AC3E}">
        <p14:creationId xmlns:p14="http://schemas.microsoft.com/office/powerpoint/2010/main" val="238959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/>
        </p:blipFill>
        <p:spPr>
          <a:xfrm>
            <a:off x="0" y="-866160"/>
            <a:ext cx="12192000" cy="88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8298" y="0"/>
            <a:ext cx="12388596" cy="69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427FC8-EDD8-574A-A737-DB5916EC7F7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3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21330</TotalTime>
  <Words>1540</Words>
  <Application>Microsoft Macintosh PowerPoint</Application>
  <PresentationFormat>Widescreen</PresentationFormat>
  <Paragraphs>189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SimSun</vt:lpstr>
      <vt:lpstr>Arial</vt:lpstr>
      <vt:lpstr>Arial Narrow</vt:lpstr>
      <vt:lpstr>Calibri</vt:lpstr>
      <vt:lpstr>Calibri Light</vt:lpstr>
      <vt:lpstr>Palatino</vt:lpstr>
      <vt:lpstr>Office Theme</vt:lpstr>
      <vt:lpstr>Bridge Across The Sky</vt:lpstr>
      <vt:lpstr>Why This Story?</vt:lpstr>
      <vt:lpstr>PowerPoint Presentation</vt:lpstr>
      <vt:lpstr>PowerPoint Presentation</vt:lpstr>
      <vt:lpstr>The Chinese 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Detention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Wall Poems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Across The Sky</dc:title>
  <dc:creator>Freeman Ng</dc:creator>
  <cp:lastModifiedBy>Freeman Ng</cp:lastModifiedBy>
  <cp:revision>67</cp:revision>
  <dcterms:created xsi:type="dcterms:W3CDTF">2024-09-05T03:49:39Z</dcterms:created>
  <dcterms:modified xsi:type="dcterms:W3CDTF">2024-10-10T03:53:27Z</dcterms:modified>
</cp:coreProperties>
</file>